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4"/>
  </p:sldMasterIdLst>
  <p:notesMasterIdLst>
    <p:notesMasterId r:id="rId37"/>
  </p:notesMasterIdLst>
  <p:handoutMasterIdLst>
    <p:handoutMasterId r:id="rId38"/>
  </p:handoutMasterIdLst>
  <p:sldIdLst>
    <p:sldId id="265" r:id="rId5"/>
    <p:sldId id="270" r:id="rId6"/>
    <p:sldId id="280" r:id="rId7"/>
    <p:sldId id="288" r:id="rId8"/>
    <p:sldId id="289" r:id="rId9"/>
    <p:sldId id="287" r:id="rId10"/>
    <p:sldId id="279" r:id="rId11"/>
    <p:sldId id="286" r:id="rId12"/>
    <p:sldId id="282" r:id="rId13"/>
    <p:sldId id="283" r:id="rId14"/>
    <p:sldId id="278" r:id="rId15"/>
    <p:sldId id="274" r:id="rId16"/>
    <p:sldId id="275" r:id="rId17"/>
    <p:sldId id="272" r:id="rId18"/>
    <p:sldId id="276" r:id="rId19"/>
    <p:sldId id="299" r:id="rId20"/>
    <p:sldId id="266" r:id="rId21"/>
    <p:sldId id="277" r:id="rId22"/>
    <p:sldId id="290" r:id="rId23"/>
    <p:sldId id="291" r:id="rId24"/>
    <p:sldId id="298" r:id="rId25"/>
    <p:sldId id="292" r:id="rId26"/>
    <p:sldId id="271" r:id="rId27"/>
    <p:sldId id="293" r:id="rId28"/>
    <p:sldId id="294" r:id="rId29"/>
    <p:sldId id="295" r:id="rId30"/>
    <p:sldId id="296" r:id="rId31"/>
    <p:sldId id="297" r:id="rId32"/>
    <p:sldId id="284" r:id="rId33"/>
    <p:sldId id="267" r:id="rId34"/>
    <p:sldId id="300" r:id="rId35"/>
    <p:sldId id="285"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showGuides="1">
      <p:cViewPr varScale="1">
        <p:scale>
          <a:sx n="61" d="100"/>
          <a:sy n="61" d="100"/>
        </p:scale>
        <p:origin x="1020"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41658A34-83F4-4B2E-BC5A-DE51EE8822F9}" type="datetimeFigureOut">
              <a:rPr lang="en-US" smtClean="0"/>
              <a:t>9/30/2019</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F2E1917-0BAF-4687-978A-82FFF05559C3}" type="datetimeFigureOut">
              <a:rPr lang="en-US" smtClean="0"/>
              <a:t>9/30/2019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echatbloomberg.com/blog/time-data-ethics-conversations-dinner-table/?utm_source=ds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ssg.uchicago.edu/2015/09/18/an-ethical-checklist-for-data-scienc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company included a parameter for an applicant’s immigration status and immigration type as part of the process of ranking applications. The “learning” this algorithm had done was on historic data. And that old, out-of-date data told the company that people of specific immigration profiles were a bad risk. It said they shouldn’t be offered good credit.</a:t>
            </a:r>
          </a:p>
          <a:p>
            <a:r>
              <a:rPr lang="en-US" sz="1300" dirty="0"/>
              <a:t>This decision was using assumptions from the data of a previous generation. A generation with a vastly different set of social circumstances in a time when the world was very different. By relying on this out-of-date data, they were </a:t>
            </a:r>
            <a:r>
              <a:rPr lang="en-US" sz="1300" dirty="0">
                <a:hlinkClick r:id="rId3"/>
              </a:rPr>
              <a:t>unfairly denying</a:t>
            </a:r>
            <a:r>
              <a:rPr lang="en-US" sz="1300" dirty="0"/>
              <a:t> certain groups credit — and inadvertently rejecting a large potential customer base.</a:t>
            </a:r>
          </a:p>
          <a:p>
            <a:r>
              <a:rPr lang="en-US" sz="1300" dirty="0"/>
              <a:t>This was an unethical decision, not only is it </a:t>
            </a:r>
            <a:r>
              <a:rPr lang="en-US" sz="1300" dirty="0">
                <a:hlinkClick r:id="rId4"/>
              </a:rPr>
              <a:t>unethical to make decisions about people’s lives</a:t>
            </a:r>
            <a:r>
              <a:rPr lang="en-US" sz="1300" dirty="0"/>
              <a:t> based on outdated social profiling, but it is terrible for profits.</a:t>
            </a:r>
            <a:endParaRPr lang="en-US" dirty="0" smtClean="0"/>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4</a:t>
            </a:fld>
            <a:endParaRPr lang="en-US" dirty="0"/>
          </a:p>
        </p:txBody>
      </p:sp>
    </p:spTree>
    <p:extLst>
      <p:ext uri="{BB962C8B-B14F-4D97-AF65-F5344CB8AC3E}">
        <p14:creationId xmlns:p14="http://schemas.microsoft.com/office/powerpoint/2010/main" val="95232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27</a:t>
            </a:fld>
            <a:endParaRPr lang="en-US"/>
          </a:p>
        </p:txBody>
      </p:sp>
    </p:spTree>
    <p:extLst>
      <p:ext uri="{BB962C8B-B14F-4D97-AF65-F5344CB8AC3E}">
        <p14:creationId xmlns:p14="http://schemas.microsoft.com/office/powerpoint/2010/main" val="1674766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597992F-C619-490F-98ED-CD6B79145354}" type="datetime1">
              <a:rPr lang="en-US" smtClean="0"/>
              <a:t>9/30/2019</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A7D666-B977-47F6-A376-ECCD3F6CD3A5}" type="datetime1">
              <a:rPr lang="en-US" smtClean="0"/>
              <a:t>9/30/2019</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8D31EE-CF60-4082-904F-E5FCFE20ACC5}" type="datetime1">
              <a:rPr lang="en-US" smtClean="0"/>
              <a:t>9/30/2019</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517124-970A-4ABE-8F7B-9DBB7F945C02}" type="datetime1">
              <a:rPr lang="en-US" smtClean="0"/>
              <a:t>9/30/2019</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31D02-2FE2-490F-869B-F15F913FFA64}" type="datetime1">
              <a:rPr lang="en-US" smtClean="0"/>
              <a:t>9/30/2019</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Edit Master text styles</a:t>
            </a:r>
          </a:p>
        </p:txBody>
      </p:sp>
      <p:sp>
        <p:nvSpPr>
          <p:cNvPr id="4" name="Date Placeholder 3"/>
          <p:cNvSpPr>
            <a:spLocks noGrp="1"/>
          </p:cNvSpPr>
          <p:nvPr>
            <p:ph type="dt" sz="half" idx="10"/>
          </p:nvPr>
        </p:nvSpPr>
        <p:spPr/>
        <p:txBody>
          <a:bodyPr/>
          <a:lstStyle/>
          <a:p>
            <a:fld id="{53F860F3-3DB5-4CE2-9E9D-CF37BCCFA2B9}" type="datetime1">
              <a:rPr lang="en-US" smtClean="0"/>
              <a:t>9/30/2019</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71EA55-CAB0-4D52-86E4-913A4CF914E5}" type="datetime1">
              <a:rPr lang="en-US" smtClean="0"/>
              <a:t>9/30/2019</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162907-06E8-4D83-BF22-33BDE73EE9B5}" type="datetime1">
              <a:rPr lang="en-US" smtClean="0"/>
              <a:t>9/30/2019</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1C3015-9D43-4D61-A73C-1D0A8490C6F0}" type="datetime1">
              <a:rPr lang="en-US" smtClean="0"/>
              <a:t>9/30/2019</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C7D44C-AD8E-484D-B30F-3B97A81484AD}" type="datetime1">
              <a:rPr lang="en-US" smtClean="0"/>
              <a:t>9/30/2019</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8B03C2-6DDE-4200-A907-6032B3237B2F}" type="datetime1">
              <a:rPr lang="en-US" smtClean="0"/>
              <a:t>9/30/2019</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54B554E-E22D-4004-B618-EEECE53CD80A}" type="datetime1">
              <a:rPr lang="en-US" smtClean="0"/>
              <a:t>9/30/2019</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93B9635-6BC8-42B0-AC0E-339C1D0B87C0}" type="datetime1">
              <a:rPr lang="en-US" smtClean="0"/>
              <a:t>9/30/2019</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44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eon.drivendata.org/" TargetMode="Externa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79IYZVYIVL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dri.es/winning-back-the-open-web"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rchive.org/web/"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ideo" Target="https://www.youtube.com/embed/9Xpk26bJ7FU" TargetMode="Externa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torproject.org/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iethics.princeton.edu/case-studies/case-study-pdf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https://www.youtube.com/embed/8JLzs_xVKxY" TargetMode="External"/><Relationship Id="rId1" Type="http://schemas.openxmlformats.org/officeDocument/2006/relationships/video" Target="NULL" TargetMode="External"/><Relationship Id="rId6" Type="http://schemas.openxmlformats.org/officeDocument/2006/relationships/image" Target="../media/image27.jpeg"/><Relationship Id="rId5" Type="http://schemas.openxmlformats.org/officeDocument/2006/relationships/hyperlink" Target="https://www.ted.com/talks/marie_wallace_the_ethics_of_collecting_data" TargetMode="Externa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slideshare.net/HJvanVeen/ethics-in-data-science-and-machine-learnin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hyperlink" Target="https://www.nap.edu/read/25104/chapter/4#1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datassist.com/are-ethics-in-data-science-really-that-important"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oreilly.com/radar/the-five-c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s8qjmImu1LQ" TargetMode="External"/><Relationship Id="rId4" Type="http://schemas.openxmlformats.org/officeDocument/2006/relationships/hyperlink" Target="https://www.youtube.com/watch?v=s8qjmImu1LQ"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ieee.org/about/compliance.html" TargetMode="External"/><Relationship Id="rId7" Type="http://schemas.openxmlformats.org/officeDocument/2006/relationships/image" Target="../media/image11.png"/><Relationship Id="rId2" Type="http://schemas.openxmlformats.org/officeDocument/2006/relationships/hyperlink" Target="http://ethics.acm.org/code-of-ethics/"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www.wired.com/story/should-data-scientists-adhere-to-a-hippocratic-oath/" TargetMode="External"/><Relationship Id="rId4" Type="http://schemas.openxmlformats.org/officeDocument/2006/relationships/hyperlink" Target="https://www.amstat.org/ASA/Your-Career/Ethical-Guidelines-for-Statistical-Practice.asp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5194" y="103240"/>
            <a:ext cx="11820831" cy="66515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p:cNvSpPr>
            <a:spLocks noGrp="1"/>
          </p:cNvSpPr>
          <p:nvPr>
            <p:ph type="ctrTitle"/>
          </p:nvPr>
        </p:nvSpPr>
        <p:spPr>
          <a:xfrm>
            <a:off x="6557437" y="5226283"/>
            <a:ext cx="5398588" cy="951271"/>
          </a:xfrm>
          <a:noFill/>
        </p:spPr>
        <p:txBody>
          <a:bodyPr>
            <a:noAutofit/>
          </a:bodyPr>
          <a:lstStyle/>
          <a:p>
            <a:r>
              <a:rPr lang="en-US" sz="6600" b="1" dirty="0" smtClean="0">
                <a:solidFill>
                  <a:schemeClr val="accent6">
                    <a:lumMod val="50000"/>
                  </a:schemeClr>
                </a:solidFill>
              </a:rPr>
              <a:t>IN </a:t>
            </a:r>
            <a:br>
              <a:rPr lang="en-US" sz="6600" b="1" dirty="0" smtClean="0">
                <a:solidFill>
                  <a:schemeClr val="accent6">
                    <a:lumMod val="50000"/>
                  </a:schemeClr>
                </a:solidFill>
              </a:rPr>
            </a:br>
            <a:r>
              <a:rPr lang="en-US" sz="6600" b="1" dirty="0" smtClean="0">
                <a:solidFill>
                  <a:schemeClr val="accent6">
                    <a:lumMod val="50000"/>
                  </a:schemeClr>
                </a:solidFill>
              </a:rPr>
              <a:t>DATA SCIENCE</a:t>
            </a:r>
            <a:endParaRPr lang="en-US" sz="6600" b="1" dirty="0">
              <a:solidFill>
                <a:schemeClr val="accent6">
                  <a:lumMod val="50000"/>
                </a:schemeClr>
              </a:solidFill>
            </a:endParaRP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6364" y="205522"/>
            <a:ext cx="7803556" cy="1609483"/>
          </a:xfrm>
          <a:prstGeom prst="rect">
            <a:avLst/>
          </a:prstGeom>
        </p:spPr>
      </p:pic>
      <p:sp>
        <p:nvSpPr>
          <p:cNvPr id="3" name="Rectangle 2"/>
          <p:cNvSpPr/>
          <p:nvPr/>
        </p:nvSpPr>
        <p:spPr>
          <a:xfrm>
            <a:off x="644011" y="2060687"/>
            <a:ext cx="10697497" cy="830997"/>
          </a:xfrm>
          <a:prstGeom prst="rect">
            <a:avLst/>
          </a:prstGeom>
        </p:spPr>
        <p:txBody>
          <a:bodyPr wrap="square">
            <a:spAutoFit/>
          </a:bodyPr>
          <a:lstStyle/>
          <a:p>
            <a:pPr lvl="0"/>
            <a:r>
              <a:rPr lang="en-US" sz="2400" dirty="0">
                <a:solidFill>
                  <a:prstClr val="black"/>
                </a:solidFill>
                <a:latin typeface="Century Gothic" panose="020B0502020202020204"/>
              </a:rPr>
              <a:t>DrivenData has put together </a:t>
            </a:r>
            <a:r>
              <a:rPr lang="en-US" sz="2400" dirty="0">
                <a:solidFill>
                  <a:prstClr val="black"/>
                </a:solidFill>
                <a:latin typeface="Century Gothic" panose="020B0502020202020204"/>
                <a:hlinkClick r:id="rId3"/>
              </a:rPr>
              <a:t>Deon</a:t>
            </a:r>
            <a:r>
              <a:rPr lang="en-US" sz="2400" dirty="0">
                <a:solidFill>
                  <a:prstClr val="black"/>
                </a:solidFill>
                <a:latin typeface="Century Gothic" panose="020B0502020202020204"/>
              </a:rPr>
              <a:t>, a command line tool, that allows you to easily add an ethics checklist to your data science projects.</a:t>
            </a:r>
          </a:p>
        </p:txBody>
      </p:sp>
      <p:pic>
        <p:nvPicPr>
          <p:cNvPr id="4" name="Picture 3"/>
          <p:cNvPicPr>
            <a:picLocks noChangeAspect="1"/>
          </p:cNvPicPr>
          <p:nvPr/>
        </p:nvPicPr>
        <p:blipFill>
          <a:blip r:embed="rId4"/>
          <a:stretch>
            <a:fillRect/>
          </a:stretch>
        </p:blipFill>
        <p:spPr>
          <a:xfrm>
            <a:off x="2648814" y="3137367"/>
            <a:ext cx="6687892" cy="3499407"/>
          </a:xfrm>
          <a:prstGeom prst="rect">
            <a:avLst/>
          </a:prstGeom>
        </p:spPr>
      </p:pic>
      <p:sp>
        <p:nvSpPr>
          <p:cNvPr id="5" name="Slide Number Placeholder 4"/>
          <p:cNvSpPr>
            <a:spLocks noGrp="1"/>
          </p:cNvSpPr>
          <p:nvPr>
            <p:ph type="sldNum" sz="quarter" idx="12"/>
          </p:nvPr>
        </p:nvSpPr>
        <p:spPr/>
        <p:txBody>
          <a:bodyPr/>
          <a:lstStyle/>
          <a:p>
            <a:fld id="{71B7BAC7-FE87-40F6-AA24-4F4685D1B022}" type="slidenum">
              <a:rPr lang="en-US" smtClean="0"/>
              <a:t>10</a:t>
            </a:fld>
            <a:endParaRPr lang="en-US"/>
          </a:p>
        </p:txBody>
      </p:sp>
    </p:spTree>
    <p:extLst>
      <p:ext uri="{BB962C8B-B14F-4D97-AF65-F5344CB8AC3E}">
        <p14:creationId xmlns:p14="http://schemas.microsoft.com/office/powerpoint/2010/main" val="33234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608" y="1312273"/>
            <a:ext cx="11221324" cy="4351338"/>
          </a:xfrm>
        </p:spPr>
        <p:txBody>
          <a:bodyPr/>
          <a:lstStyle/>
          <a:p>
            <a:r>
              <a:rPr lang="en-US" sz="2000" dirty="0"/>
              <a:t>Perhaps no area of ethics in data science has received more attention today than the </a:t>
            </a:r>
            <a:r>
              <a:rPr lang="en-US" b="1" dirty="0"/>
              <a:t>protection of personal data</a:t>
            </a:r>
            <a:r>
              <a:rPr lang="en-US" dirty="0"/>
              <a:t>. </a:t>
            </a:r>
            <a:endParaRPr lang="en-US" dirty="0" smtClean="0"/>
          </a:p>
          <a:p>
            <a:r>
              <a:rPr lang="en-US" sz="2000" dirty="0" smtClean="0"/>
              <a:t>The </a:t>
            </a:r>
            <a:r>
              <a:rPr lang="en-US" sz="2000" dirty="0"/>
              <a:t>digital transformation of our interactions with social and economics communities </a:t>
            </a:r>
            <a:r>
              <a:rPr lang="en-US" dirty="0" smtClean="0"/>
              <a:t>defined us by </a:t>
            </a:r>
            <a:r>
              <a:rPr lang="en-US" b="1" dirty="0" smtClean="0"/>
              <a:t>what we </a:t>
            </a:r>
            <a:r>
              <a:rPr lang="en-US" b="1" dirty="0"/>
              <a:t>search for on the internet, what </a:t>
            </a:r>
            <a:r>
              <a:rPr lang="en-US" b="1" dirty="0" smtClean="0"/>
              <a:t>we </a:t>
            </a:r>
            <a:r>
              <a:rPr lang="en-US" b="1" dirty="0"/>
              <a:t>eat, where </a:t>
            </a:r>
            <a:r>
              <a:rPr lang="en-US" b="1" dirty="0" smtClean="0"/>
              <a:t>we </a:t>
            </a:r>
            <a:r>
              <a:rPr lang="en-US" b="1" dirty="0"/>
              <a:t>travel to, where </a:t>
            </a:r>
            <a:r>
              <a:rPr lang="en-US" b="1" dirty="0" smtClean="0"/>
              <a:t>we </a:t>
            </a:r>
            <a:r>
              <a:rPr lang="en-US" b="1" dirty="0"/>
              <a:t>hold membership accounts, </a:t>
            </a:r>
            <a:r>
              <a:rPr lang="en-US" dirty="0"/>
              <a:t>etc. </a:t>
            </a:r>
            <a:endParaRPr lang="en-US" dirty="0" smtClean="0"/>
          </a:p>
          <a:p>
            <a:r>
              <a:rPr lang="en-US" dirty="0" smtClean="0"/>
              <a:t>Organizations </a:t>
            </a:r>
            <a:r>
              <a:rPr lang="en-US" dirty="0"/>
              <a:t>and individuals can leverage this data to uncover powerful findings.</a:t>
            </a:r>
          </a:p>
        </p:txBody>
      </p:sp>
      <p:sp>
        <p:nvSpPr>
          <p:cNvPr id="2" name="Slide Number Placeholder 1"/>
          <p:cNvSpPr>
            <a:spLocks noGrp="1"/>
          </p:cNvSpPr>
          <p:nvPr>
            <p:ph type="sldNum" sz="quarter" idx="12"/>
          </p:nvPr>
        </p:nvSpPr>
        <p:spPr/>
        <p:txBody>
          <a:bodyPr/>
          <a:lstStyle/>
          <a:p>
            <a:fld id="{71B7BAC7-FE87-40F6-AA24-4F4685D1B022}" type="slidenum">
              <a:rPr lang="en-US" smtClean="0"/>
              <a:t>11</a:t>
            </a:fld>
            <a:endParaRPr lang="en-US"/>
          </a:p>
        </p:txBody>
      </p:sp>
    </p:spTree>
    <p:extLst>
      <p:ext uri="{BB962C8B-B14F-4D97-AF65-F5344CB8AC3E}">
        <p14:creationId xmlns:p14="http://schemas.microsoft.com/office/powerpoint/2010/main" val="171200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82009" y="6488668"/>
            <a:ext cx="3009991" cy="369332"/>
          </a:xfrm>
          <a:prstGeom prst="rect">
            <a:avLst/>
          </a:prstGeom>
        </p:spPr>
        <p:txBody>
          <a:bodyPr wrap="none">
            <a:spAutoFit/>
          </a:bodyPr>
          <a:lstStyle/>
          <a:p>
            <a:r>
              <a:rPr lang="en-US" dirty="0"/>
              <a:t>https://youtu.be/79IYZVYIVLA</a:t>
            </a:r>
          </a:p>
        </p:txBody>
      </p:sp>
      <p:sp>
        <p:nvSpPr>
          <p:cNvPr id="6" name="Rectangle 5"/>
          <p:cNvSpPr/>
          <p:nvPr/>
        </p:nvSpPr>
        <p:spPr>
          <a:xfrm>
            <a:off x="486698" y="942628"/>
            <a:ext cx="11705302" cy="1384995"/>
          </a:xfrm>
          <a:prstGeom prst="rect">
            <a:avLst/>
          </a:prstGeom>
        </p:spPr>
        <p:txBody>
          <a:bodyPr wrap="square">
            <a:spAutoFit/>
          </a:bodyPr>
          <a:lstStyle/>
          <a:p>
            <a:r>
              <a:rPr lang="en-US" sz="2800" b="1" dirty="0"/>
              <a:t>Digital footprint </a:t>
            </a:r>
            <a:r>
              <a:rPr lang="en-US" sz="2800" dirty="0"/>
              <a:t>or </a:t>
            </a:r>
            <a:r>
              <a:rPr lang="en-US" sz="2800" b="1" dirty="0"/>
              <a:t>digital shadow </a:t>
            </a:r>
            <a:r>
              <a:rPr lang="en-US" sz="2800" dirty="0"/>
              <a:t>or </a:t>
            </a:r>
            <a:r>
              <a:rPr lang="en-US" sz="2800" b="1" dirty="0"/>
              <a:t>digital dossier </a:t>
            </a:r>
            <a:r>
              <a:rPr lang="en-US" sz="2800" dirty="0"/>
              <a:t>refers to one's unique set of traceable digital activities, actions, contributions and communications manifested on the Internet or on digital devices. (Wikipedia)</a:t>
            </a:r>
          </a:p>
        </p:txBody>
      </p:sp>
      <p:sp>
        <p:nvSpPr>
          <p:cNvPr id="7" name="Rectangle 6"/>
          <p:cNvSpPr/>
          <p:nvPr/>
        </p:nvSpPr>
        <p:spPr>
          <a:xfrm>
            <a:off x="3742997" y="173187"/>
            <a:ext cx="4178131" cy="769441"/>
          </a:xfrm>
          <a:prstGeom prst="rect">
            <a:avLst/>
          </a:prstGeom>
        </p:spPr>
        <p:txBody>
          <a:bodyPr wrap="none">
            <a:spAutoFit/>
          </a:bodyPr>
          <a:lstStyle/>
          <a:p>
            <a:r>
              <a:rPr lang="en-US" sz="4400" dirty="0">
                <a:solidFill>
                  <a:srgbClr val="5B9BD5">
                    <a:lumMod val="75000"/>
                  </a:srgbClr>
                </a:solidFill>
                <a:latin typeface="Cambria" panose="02040503050406030204"/>
                <a:ea typeface="+mj-ea"/>
                <a:cs typeface="+mj-cs"/>
              </a:rPr>
              <a:t>Digital Footprint</a:t>
            </a:r>
            <a:endParaRPr lang="en-US" dirty="0"/>
          </a:p>
        </p:txBody>
      </p:sp>
      <p:pic>
        <p:nvPicPr>
          <p:cNvPr id="3" name="79IYZVYIVLA"/>
          <p:cNvPicPr>
            <a:picLocks noGrp="1" noRot="1" noChangeAspect="1"/>
          </p:cNvPicPr>
          <p:nvPr>
            <p:ph idx="1"/>
            <a:videoFile r:link="rId1"/>
          </p:nvPr>
        </p:nvPicPr>
        <p:blipFill>
          <a:blip r:embed="rId3"/>
          <a:stretch>
            <a:fillRect/>
          </a:stretch>
        </p:blipFill>
        <p:spPr>
          <a:xfrm>
            <a:off x="2144110" y="2493907"/>
            <a:ext cx="7101797" cy="3994761"/>
          </a:xfrm>
          <a:prstGeom prst="rect">
            <a:avLst/>
          </a:prstGeom>
        </p:spPr>
      </p:pic>
      <p:sp>
        <p:nvSpPr>
          <p:cNvPr id="8" name="Slide Number Placeholder 7"/>
          <p:cNvSpPr>
            <a:spLocks noGrp="1"/>
          </p:cNvSpPr>
          <p:nvPr>
            <p:ph type="sldNum" sz="quarter" idx="12"/>
          </p:nvPr>
        </p:nvSpPr>
        <p:spPr/>
        <p:txBody>
          <a:bodyPr/>
          <a:lstStyle/>
          <a:p>
            <a:fld id="{71B7BAC7-FE87-40F6-AA24-4F4685D1B022}" type="slidenum">
              <a:rPr lang="en-US" smtClean="0"/>
              <a:t>12</a:t>
            </a:fld>
            <a:endParaRPr lang="en-US"/>
          </a:p>
        </p:txBody>
      </p:sp>
    </p:spTree>
    <p:extLst>
      <p:ext uri="{BB962C8B-B14F-4D97-AF65-F5344CB8AC3E}">
        <p14:creationId xmlns:p14="http://schemas.microsoft.com/office/powerpoint/2010/main" val="87925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8422" y="501444"/>
            <a:ext cx="5157847" cy="2865470"/>
          </a:xfrm>
          <a:prstGeom prst="rect">
            <a:avLst/>
          </a:prstGeom>
        </p:spPr>
      </p:pic>
      <p:pic>
        <p:nvPicPr>
          <p:cNvPr id="5" name="Picture 4"/>
          <p:cNvPicPr>
            <a:picLocks noChangeAspect="1"/>
          </p:cNvPicPr>
          <p:nvPr/>
        </p:nvPicPr>
        <p:blipFill>
          <a:blip r:embed="rId3"/>
          <a:stretch>
            <a:fillRect/>
          </a:stretch>
        </p:blipFill>
        <p:spPr>
          <a:xfrm>
            <a:off x="6435890" y="501444"/>
            <a:ext cx="5023607" cy="3195162"/>
          </a:xfrm>
          <a:prstGeom prst="rect">
            <a:avLst/>
          </a:prstGeom>
        </p:spPr>
      </p:pic>
      <p:sp>
        <p:nvSpPr>
          <p:cNvPr id="6" name="Rectangle 5"/>
          <p:cNvSpPr/>
          <p:nvPr/>
        </p:nvSpPr>
        <p:spPr>
          <a:xfrm>
            <a:off x="721442" y="3855049"/>
            <a:ext cx="4736553" cy="523220"/>
          </a:xfrm>
          <a:prstGeom prst="rect">
            <a:avLst/>
          </a:prstGeom>
        </p:spPr>
        <p:txBody>
          <a:bodyPr wrap="none">
            <a:spAutoFit/>
          </a:bodyPr>
          <a:lstStyle/>
          <a:p>
            <a:r>
              <a:rPr lang="en-US" sz="2800" dirty="0" smtClean="0">
                <a:solidFill>
                  <a:srgbClr val="C00000"/>
                </a:solidFill>
              </a:rPr>
              <a:t>To </a:t>
            </a:r>
            <a:r>
              <a:rPr lang="en-US" sz="2800" dirty="0">
                <a:solidFill>
                  <a:srgbClr val="C00000"/>
                </a:solidFill>
              </a:rPr>
              <a:t>reduce their digital footprint</a:t>
            </a:r>
          </a:p>
        </p:txBody>
      </p:sp>
      <p:pic>
        <p:nvPicPr>
          <p:cNvPr id="7" name="Picture 6"/>
          <p:cNvPicPr>
            <a:picLocks noChangeAspect="1"/>
          </p:cNvPicPr>
          <p:nvPr/>
        </p:nvPicPr>
        <p:blipFill>
          <a:blip r:embed="rId4"/>
          <a:stretch>
            <a:fillRect/>
          </a:stretch>
        </p:blipFill>
        <p:spPr>
          <a:xfrm>
            <a:off x="898422" y="4520691"/>
            <a:ext cx="4048125" cy="1123950"/>
          </a:xfrm>
          <a:prstGeom prst="rect">
            <a:avLst/>
          </a:prstGeom>
        </p:spPr>
      </p:pic>
      <p:pic>
        <p:nvPicPr>
          <p:cNvPr id="8" name="Picture 7"/>
          <p:cNvPicPr>
            <a:picLocks noChangeAspect="1"/>
          </p:cNvPicPr>
          <p:nvPr/>
        </p:nvPicPr>
        <p:blipFill>
          <a:blip r:embed="rId5"/>
          <a:stretch>
            <a:fillRect/>
          </a:stretch>
        </p:blipFill>
        <p:spPr>
          <a:xfrm>
            <a:off x="5088323" y="4520691"/>
            <a:ext cx="2462453" cy="1758895"/>
          </a:xfrm>
          <a:prstGeom prst="rect">
            <a:avLst/>
          </a:prstGeom>
        </p:spPr>
      </p:pic>
      <p:sp>
        <p:nvSpPr>
          <p:cNvPr id="2" name="Slide Number Placeholder 1"/>
          <p:cNvSpPr>
            <a:spLocks noGrp="1"/>
          </p:cNvSpPr>
          <p:nvPr>
            <p:ph type="sldNum" sz="quarter" idx="12"/>
          </p:nvPr>
        </p:nvSpPr>
        <p:spPr/>
        <p:txBody>
          <a:bodyPr/>
          <a:lstStyle/>
          <a:p>
            <a:fld id="{71B7BAC7-FE87-40F6-AA24-4F4685D1B022}" type="slidenum">
              <a:rPr lang="en-US" smtClean="0"/>
              <a:t>13</a:t>
            </a:fld>
            <a:endParaRPr lang="en-US"/>
          </a:p>
        </p:txBody>
      </p:sp>
    </p:spTree>
    <p:extLst>
      <p:ext uri="{BB962C8B-B14F-4D97-AF65-F5344CB8AC3E}">
        <p14:creationId xmlns:p14="http://schemas.microsoft.com/office/powerpoint/2010/main" val="49098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3381" y="418486"/>
            <a:ext cx="8839200" cy="6286500"/>
          </a:xfrm>
          <a:prstGeom prst="rect">
            <a:avLst/>
          </a:prstGeom>
        </p:spPr>
      </p:pic>
      <p:sp>
        <p:nvSpPr>
          <p:cNvPr id="2" name="Slide Number Placeholder 1"/>
          <p:cNvSpPr>
            <a:spLocks noGrp="1"/>
          </p:cNvSpPr>
          <p:nvPr>
            <p:ph type="sldNum" sz="quarter" idx="12"/>
          </p:nvPr>
        </p:nvSpPr>
        <p:spPr/>
        <p:txBody>
          <a:bodyPr/>
          <a:lstStyle/>
          <a:p>
            <a:fld id="{71B7BAC7-FE87-40F6-AA24-4F4685D1B022}" type="slidenum">
              <a:rPr lang="en-US" smtClean="0"/>
              <a:t>14</a:t>
            </a:fld>
            <a:endParaRPr lang="en-US"/>
          </a:p>
        </p:txBody>
      </p:sp>
    </p:spTree>
    <p:extLst>
      <p:ext uri="{BB962C8B-B14F-4D97-AF65-F5344CB8AC3E}">
        <p14:creationId xmlns:p14="http://schemas.microsoft.com/office/powerpoint/2010/main" val="19478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733" y="1182482"/>
            <a:ext cx="10589341" cy="2677656"/>
          </a:xfrm>
          <a:prstGeom prst="rect">
            <a:avLst/>
          </a:prstGeom>
          <a:solidFill>
            <a:schemeClr val="accent4">
              <a:lumMod val="20000"/>
              <a:lumOff val="80000"/>
            </a:schemeClr>
          </a:solidFill>
        </p:spPr>
        <p:txBody>
          <a:bodyPr wrap="square">
            <a:spAutoFit/>
          </a:bodyPr>
          <a:lstStyle/>
          <a:p>
            <a:r>
              <a:rPr lang="en-US" sz="2400" dirty="0"/>
              <a:t>Your </a:t>
            </a:r>
            <a:r>
              <a:rPr lang="en-US" sz="2400" b="1" dirty="0"/>
              <a:t>implicit footprint </a:t>
            </a:r>
            <a:r>
              <a:rPr lang="en-US" sz="2400" dirty="0"/>
              <a:t>relates to data points that you are not fully aware of. This includes data coming from almost any digital application or device you are engaging with. Examples range from tracking technology (e.g. online tracking or mobile location tracking) and engagement data for content filter algorithms (e.g. using page views to understand what topics you are interested in) to engagement data for advertisement and purchase data for item recommendations (e.g. Amazon’s Product recommendation).</a:t>
            </a:r>
          </a:p>
        </p:txBody>
      </p:sp>
      <p:sp>
        <p:nvSpPr>
          <p:cNvPr id="3" name="Rectangle 2"/>
          <p:cNvSpPr/>
          <p:nvPr/>
        </p:nvSpPr>
        <p:spPr>
          <a:xfrm>
            <a:off x="769733" y="4024981"/>
            <a:ext cx="10752083" cy="2308324"/>
          </a:xfrm>
          <a:prstGeom prst="rect">
            <a:avLst/>
          </a:prstGeom>
          <a:solidFill>
            <a:schemeClr val="accent2">
              <a:lumMod val="40000"/>
              <a:lumOff val="60000"/>
            </a:schemeClr>
          </a:solidFill>
        </p:spPr>
        <p:txBody>
          <a:bodyPr wrap="square">
            <a:spAutoFit/>
          </a:bodyPr>
          <a:lstStyle/>
          <a:p>
            <a:r>
              <a:rPr lang="en-US" sz="2400" dirty="0"/>
              <a:t>Your </a:t>
            </a:r>
            <a:r>
              <a:rPr lang="en-US" sz="2400" b="1" dirty="0"/>
              <a:t>explicit footprint </a:t>
            </a:r>
            <a:r>
              <a:rPr lang="en-US" sz="2400" dirty="0"/>
              <a:t>is easier to get a hold of. It relates to data you can find and, in some cases, you can control. Explicit footprint data typically relates to profile pages, likes, comments, purchase histories etc.</a:t>
            </a:r>
          </a:p>
          <a:p>
            <a:r>
              <a:rPr lang="en-US" sz="2400" dirty="0"/>
              <a:t>A simple test to check your explicit footprint is to search for your name in a search engine. The higher up the page is the more explicit your footprint on the given page or application is.</a:t>
            </a:r>
          </a:p>
        </p:txBody>
      </p:sp>
      <p:sp>
        <p:nvSpPr>
          <p:cNvPr id="4" name="Title 3"/>
          <p:cNvSpPr>
            <a:spLocks noGrp="1"/>
          </p:cNvSpPr>
          <p:nvPr>
            <p:ph type="title"/>
          </p:nvPr>
        </p:nvSpPr>
        <p:spPr>
          <a:xfrm>
            <a:off x="1630926" y="202508"/>
            <a:ext cx="9029700" cy="815131"/>
          </a:xfrm>
        </p:spPr>
        <p:txBody>
          <a:bodyPr/>
          <a:lstStyle/>
          <a:p>
            <a:r>
              <a:rPr lang="en-US" dirty="0" smtClean="0"/>
              <a:t>The Explicit and Implicit Digital You</a:t>
            </a:r>
            <a:endParaRPr lang="en-US" dirty="0"/>
          </a:p>
        </p:txBody>
      </p:sp>
      <p:sp>
        <p:nvSpPr>
          <p:cNvPr id="5" name="Slide Number Placeholder 4"/>
          <p:cNvSpPr>
            <a:spLocks noGrp="1"/>
          </p:cNvSpPr>
          <p:nvPr>
            <p:ph type="sldNum" sz="quarter" idx="12"/>
          </p:nvPr>
        </p:nvSpPr>
        <p:spPr/>
        <p:txBody>
          <a:bodyPr/>
          <a:lstStyle/>
          <a:p>
            <a:fld id="{71B7BAC7-FE87-40F6-AA24-4F4685D1B022}" type="slidenum">
              <a:rPr lang="en-US" smtClean="0"/>
              <a:t>15</a:t>
            </a:fld>
            <a:endParaRPr lang="en-US"/>
          </a:p>
        </p:txBody>
      </p:sp>
    </p:spTree>
    <p:extLst>
      <p:ext uri="{BB962C8B-B14F-4D97-AF65-F5344CB8AC3E}">
        <p14:creationId xmlns:p14="http://schemas.microsoft.com/office/powerpoint/2010/main" val="168317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2940" y="1184674"/>
            <a:ext cx="8291135" cy="5091275"/>
          </a:xfrm>
          <a:prstGeom prst="rect">
            <a:avLst/>
          </a:prstGeom>
        </p:spPr>
      </p:pic>
      <p:sp>
        <p:nvSpPr>
          <p:cNvPr id="3" name="Title 2"/>
          <p:cNvSpPr>
            <a:spLocks noGrp="1"/>
          </p:cNvSpPr>
          <p:nvPr>
            <p:ph type="title"/>
          </p:nvPr>
        </p:nvSpPr>
        <p:spPr>
          <a:xfrm>
            <a:off x="1453658" y="157657"/>
            <a:ext cx="9029700" cy="914400"/>
          </a:xfrm>
        </p:spPr>
        <p:txBody>
          <a:bodyPr/>
          <a:lstStyle/>
          <a:p>
            <a:pPr algn="ctr"/>
            <a:r>
              <a:rPr lang="en-US" dirty="0"/>
              <a:t>The Explicit vs Implicit Digital You</a:t>
            </a:r>
          </a:p>
        </p:txBody>
      </p:sp>
      <p:sp>
        <p:nvSpPr>
          <p:cNvPr id="4" name="Rectangle 3"/>
          <p:cNvSpPr/>
          <p:nvPr/>
        </p:nvSpPr>
        <p:spPr>
          <a:xfrm>
            <a:off x="3882326" y="6388566"/>
            <a:ext cx="4225259" cy="369332"/>
          </a:xfrm>
          <a:prstGeom prst="rect">
            <a:avLst/>
          </a:prstGeom>
        </p:spPr>
        <p:txBody>
          <a:bodyPr wrap="none">
            <a:spAutoFit/>
          </a:bodyPr>
          <a:lstStyle/>
          <a:p>
            <a:r>
              <a:rPr lang="en-US" dirty="0">
                <a:hlinkClick r:id="rId3"/>
              </a:rPr>
              <a:t>https://</a:t>
            </a:r>
            <a:r>
              <a:rPr lang="en-US" dirty="0" smtClean="0">
                <a:hlinkClick r:id="rId3"/>
              </a:rPr>
              <a:t>dri.es/winning-back-the-open-web</a:t>
            </a:r>
            <a:r>
              <a:rPr lang="en-US" dirty="0" smtClean="0"/>
              <a:t> </a:t>
            </a:r>
            <a:endParaRPr lang="en-US" dirty="0"/>
          </a:p>
        </p:txBody>
      </p:sp>
      <p:sp>
        <p:nvSpPr>
          <p:cNvPr id="5" name="Slide Number Placeholder 4"/>
          <p:cNvSpPr>
            <a:spLocks noGrp="1"/>
          </p:cNvSpPr>
          <p:nvPr>
            <p:ph type="sldNum" sz="quarter" idx="12"/>
          </p:nvPr>
        </p:nvSpPr>
        <p:spPr/>
        <p:txBody>
          <a:bodyPr/>
          <a:lstStyle/>
          <a:p>
            <a:fld id="{71B7BAC7-FE87-40F6-AA24-4F4685D1B022}" type="slidenum">
              <a:rPr lang="en-US" smtClean="0"/>
              <a:t>16</a:t>
            </a:fld>
            <a:endParaRPr lang="en-US"/>
          </a:p>
        </p:txBody>
      </p:sp>
    </p:spTree>
    <p:extLst>
      <p:ext uri="{BB962C8B-B14F-4D97-AF65-F5344CB8AC3E}">
        <p14:creationId xmlns:p14="http://schemas.microsoft.com/office/powerpoint/2010/main" val="170902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807907" y="162232"/>
            <a:ext cx="9029700" cy="726255"/>
          </a:xfrm>
        </p:spPr>
        <p:txBody>
          <a:bodyPr>
            <a:noAutofit/>
          </a:bodyPr>
          <a:lstStyle/>
          <a:p>
            <a:pPr algn="ctr"/>
            <a:r>
              <a:rPr lang="en-US" sz="4800" dirty="0" smtClean="0"/>
              <a:t>Ethics Matters</a:t>
            </a:r>
            <a:endParaRPr lang="en-US" sz="4800" dirty="0"/>
          </a:p>
        </p:txBody>
      </p:sp>
      <p:sp>
        <p:nvSpPr>
          <p:cNvPr id="14" name="Content Placeholder 13"/>
          <p:cNvSpPr>
            <a:spLocks noGrp="1"/>
          </p:cNvSpPr>
          <p:nvPr>
            <p:ph idx="1"/>
          </p:nvPr>
        </p:nvSpPr>
        <p:spPr>
          <a:xfrm>
            <a:off x="441221" y="1229047"/>
            <a:ext cx="11401733" cy="4351338"/>
          </a:xfrm>
        </p:spPr>
        <p:txBody>
          <a:bodyPr>
            <a:normAutofit/>
          </a:bodyPr>
          <a:lstStyle/>
          <a:p>
            <a:pPr lvl="0"/>
            <a:r>
              <a:rPr lang="en-US" sz="3200" dirty="0"/>
              <a:t>Data Science has great power---to harm and to help.</a:t>
            </a:r>
          </a:p>
          <a:p>
            <a:pPr lvl="0"/>
            <a:r>
              <a:rPr lang="en-US" sz="3200" dirty="0" smtClean="0"/>
              <a:t>Data </a:t>
            </a:r>
            <a:r>
              <a:rPr lang="en-US" sz="3200" dirty="0"/>
              <a:t>Scientists must care about how this power is used</a:t>
            </a:r>
          </a:p>
          <a:p>
            <a:pPr marL="457200" lvl="1" indent="0">
              <a:buNone/>
            </a:pPr>
            <a:r>
              <a:rPr lang="en-US" sz="2800" dirty="0"/>
              <a:t>– Cannot hide behind a claim of “neutral technology”.</a:t>
            </a:r>
          </a:p>
          <a:p>
            <a:pPr lvl="0"/>
            <a:r>
              <a:rPr lang="en-US" sz="3200" dirty="0" smtClean="0"/>
              <a:t> </a:t>
            </a:r>
            <a:r>
              <a:rPr lang="en-US" sz="3200" dirty="0"/>
              <a:t>We are all better off if we voluntarily limit how </a:t>
            </a:r>
            <a:r>
              <a:rPr lang="en-US" sz="3200" dirty="0" smtClean="0"/>
              <a:t>this power </a:t>
            </a:r>
            <a:r>
              <a:rPr lang="en-US" sz="3200" dirty="0"/>
              <a:t>is </a:t>
            </a:r>
            <a:r>
              <a:rPr lang="en-US" sz="3200" dirty="0" smtClean="0"/>
              <a:t>used</a:t>
            </a:r>
            <a:r>
              <a:rPr lang="en-US" sz="3200" dirty="0"/>
              <a:t>.</a:t>
            </a:r>
          </a:p>
        </p:txBody>
      </p:sp>
      <p:sp>
        <p:nvSpPr>
          <p:cNvPr id="2" name="Rectangle 1"/>
          <p:cNvSpPr/>
          <p:nvPr/>
        </p:nvSpPr>
        <p:spPr>
          <a:xfrm>
            <a:off x="289755" y="3783116"/>
            <a:ext cx="11200170" cy="1384995"/>
          </a:xfrm>
          <a:prstGeom prst="rect">
            <a:avLst/>
          </a:prstGeom>
        </p:spPr>
        <p:txBody>
          <a:bodyPr wrap="square">
            <a:spAutoFit/>
          </a:bodyPr>
          <a:lstStyle/>
          <a:p>
            <a:pPr algn="just"/>
            <a:r>
              <a:rPr lang="en-US" sz="2800" b="1" dirty="0"/>
              <a:t>Ethical Analysis Is </a:t>
            </a:r>
            <a:r>
              <a:rPr lang="en-US" sz="2800" b="1" dirty="0" smtClean="0"/>
              <a:t>Difficult </a:t>
            </a:r>
            <a:r>
              <a:rPr lang="en-US" sz="2800" dirty="0" smtClean="0"/>
              <a:t>- In </a:t>
            </a:r>
            <a:r>
              <a:rPr lang="en-US" sz="2800" dirty="0"/>
              <a:t>a complex world, with many actors, it is often </a:t>
            </a:r>
            <a:r>
              <a:rPr lang="en-US" sz="2800" dirty="0" smtClean="0"/>
              <a:t>not easy </a:t>
            </a:r>
            <a:r>
              <a:rPr lang="en-US" sz="2800" dirty="0"/>
              <a:t>to see where the problem lies and how to </a:t>
            </a:r>
            <a:r>
              <a:rPr lang="en-US" sz="2800" dirty="0" smtClean="0"/>
              <a:t>define limits </a:t>
            </a:r>
            <a:r>
              <a:rPr lang="en-US" sz="2800" dirty="0"/>
              <a:t>to the use of Data Science.</a:t>
            </a:r>
          </a:p>
        </p:txBody>
      </p:sp>
      <p:sp>
        <p:nvSpPr>
          <p:cNvPr id="3" name="Slide Number Placeholder 2"/>
          <p:cNvSpPr>
            <a:spLocks noGrp="1"/>
          </p:cNvSpPr>
          <p:nvPr>
            <p:ph type="sldNum" sz="quarter" idx="12"/>
          </p:nvPr>
        </p:nvSpPr>
        <p:spPr/>
        <p:txBody>
          <a:bodyPr/>
          <a:lstStyle/>
          <a:p>
            <a:fld id="{71B7BAC7-FE87-40F6-AA24-4F4685D1B022}" type="slidenum">
              <a:rPr lang="en-US" smtClean="0"/>
              <a:t>17</a:t>
            </a:fld>
            <a:endParaRPr lang="en-US"/>
          </a:p>
        </p:txBody>
      </p:sp>
    </p:spTree>
    <p:extLst>
      <p:ext uri="{BB962C8B-B14F-4D97-AF65-F5344CB8AC3E}">
        <p14:creationId xmlns:p14="http://schemas.microsoft.com/office/powerpoint/2010/main" val="23649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874" y="143900"/>
            <a:ext cx="9029700" cy="652514"/>
          </a:xfrm>
        </p:spPr>
        <p:txBody>
          <a:bodyPr>
            <a:noAutofit/>
          </a:bodyPr>
          <a:lstStyle/>
          <a:p>
            <a:pPr algn="ctr"/>
            <a:r>
              <a:rPr lang="en-US" sz="4800" dirty="0" smtClean="0"/>
              <a:t>Informed Consent</a:t>
            </a:r>
            <a:endParaRPr lang="en-US" sz="4800" dirty="0"/>
          </a:p>
        </p:txBody>
      </p:sp>
      <p:sp>
        <p:nvSpPr>
          <p:cNvPr id="3" name="Content Placeholder 2"/>
          <p:cNvSpPr>
            <a:spLocks noGrp="1"/>
          </p:cNvSpPr>
          <p:nvPr>
            <p:ph idx="1"/>
          </p:nvPr>
        </p:nvSpPr>
        <p:spPr>
          <a:xfrm>
            <a:off x="913171" y="1250438"/>
            <a:ext cx="7449164" cy="3601781"/>
          </a:xfrm>
        </p:spPr>
        <p:txBody>
          <a:bodyPr/>
          <a:lstStyle/>
          <a:p>
            <a:pPr marL="0" indent="0">
              <a:buNone/>
            </a:pPr>
            <a:r>
              <a:rPr lang="en-US" dirty="0" smtClean="0"/>
              <a:t>Data / Human subjects must be</a:t>
            </a:r>
          </a:p>
          <a:p>
            <a:r>
              <a:rPr lang="en-US" dirty="0" smtClean="0"/>
              <a:t>Informed about the experiment / intended use &amp; purpose of data collected</a:t>
            </a:r>
          </a:p>
          <a:p>
            <a:r>
              <a:rPr lang="en-US" dirty="0" smtClean="0"/>
              <a:t>Consent to the experiment / use of data</a:t>
            </a:r>
          </a:p>
          <a:p>
            <a:pPr lvl="1"/>
            <a:r>
              <a:rPr lang="en-US" dirty="0" smtClean="0"/>
              <a:t>Voluntarily</a:t>
            </a:r>
          </a:p>
          <a:p>
            <a:r>
              <a:rPr lang="en-US" dirty="0" smtClean="0"/>
              <a:t>Must have the right to withdraw consent at any time</a:t>
            </a:r>
            <a:endParaRPr lang="en-US" dirty="0"/>
          </a:p>
        </p:txBody>
      </p:sp>
      <p:pic>
        <p:nvPicPr>
          <p:cNvPr id="4" name="Picture 3"/>
          <p:cNvPicPr>
            <a:picLocks noChangeAspect="1"/>
          </p:cNvPicPr>
          <p:nvPr/>
        </p:nvPicPr>
        <p:blipFill rotWithShape="1">
          <a:blip r:embed="rId2"/>
          <a:srcRect l="6473" t="6490" r="16529" b="5871"/>
          <a:stretch/>
        </p:blipFill>
        <p:spPr>
          <a:xfrm>
            <a:off x="8362335" y="1474838"/>
            <a:ext cx="3404895" cy="2639960"/>
          </a:xfrm>
          <a:prstGeom prst="rect">
            <a:avLst/>
          </a:prstGeom>
        </p:spPr>
      </p:pic>
      <p:sp>
        <p:nvSpPr>
          <p:cNvPr id="5" name="Slide Number Placeholder 4"/>
          <p:cNvSpPr>
            <a:spLocks noGrp="1"/>
          </p:cNvSpPr>
          <p:nvPr>
            <p:ph type="sldNum" sz="quarter" idx="12"/>
          </p:nvPr>
        </p:nvSpPr>
        <p:spPr/>
        <p:txBody>
          <a:bodyPr/>
          <a:lstStyle/>
          <a:p>
            <a:fld id="{71B7BAC7-FE87-40F6-AA24-4F4685D1B022}" type="slidenum">
              <a:rPr lang="en-US" smtClean="0"/>
              <a:t>18</a:t>
            </a:fld>
            <a:endParaRPr lang="en-US"/>
          </a:p>
        </p:txBody>
      </p:sp>
    </p:spTree>
    <p:extLst>
      <p:ext uri="{BB962C8B-B14F-4D97-AF65-F5344CB8AC3E}">
        <p14:creationId xmlns:p14="http://schemas.microsoft.com/office/powerpoint/2010/main" val="14232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220718"/>
            <a:ext cx="9029700" cy="977462"/>
          </a:xfrm>
        </p:spPr>
        <p:txBody>
          <a:bodyPr/>
          <a:lstStyle/>
          <a:p>
            <a:pPr algn="ctr"/>
            <a:r>
              <a:rPr lang="en-US" b="1" dirty="0" smtClean="0"/>
              <a:t>Data Ownership</a:t>
            </a:r>
            <a:endParaRPr lang="en-US" b="1" dirty="0"/>
          </a:p>
        </p:txBody>
      </p:sp>
      <p:sp>
        <p:nvSpPr>
          <p:cNvPr id="3" name="Content Placeholder 2"/>
          <p:cNvSpPr>
            <a:spLocks noGrp="1"/>
          </p:cNvSpPr>
          <p:nvPr>
            <p:ph idx="1"/>
          </p:nvPr>
        </p:nvSpPr>
        <p:spPr>
          <a:xfrm>
            <a:off x="1041838" y="1620674"/>
            <a:ext cx="10640410" cy="4351338"/>
          </a:xfrm>
        </p:spPr>
        <p:txBody>
          <a:bodyPr>
            <a:normAutofit lnSpcReduction="10000"/>
          </a:bodyPr>
          <a:lstStyle/>
          <a:p>
            <a:pPr algn="just"/>
            <a:r>
              <a:rPr lang="en-US" sz="3200" dirty="0"/>
              <a:t>Most of the time you don’t own the data about </a:t>
            </a:r>
            <a:r>
              <a:rPr lang="en-US" sz="3200" dirty="0" smtClean="0"/>
              <a:t>you. The </a:t>
            </a:r>
            <a:r>
              <a:rPr lang="en-US" sz="3200" dirty="0"/>
              <a:t>data belongs to the company who collected </a:t>
            </a:r>
            <a:r>
              <a:rPr lang="en-US" sz="3200" dirty="0" smtClean="0"/>
              <a:t>it.</a:t>
            </a:r>
            <a:endParaRPr lang="en-US" sz="3200" dirty="0"/>
          </a:p>
          <a:p>
            <a:pPr algn="just"/>
            <a:r>
              <a:rPr lang="en-US" sz="3200" dirty="0" smtClean="0"/>
              <a:t>Nevertheless </a:t>
            </a:r>
            <a:r>
              <a:rPr lang="en-US" sz="3200" dirty="0"/>
              <a:t>we might have some control </a:t>
            </a:r>
            <a:r>
              <a:rPr lang="en-US" sz="3200" dirty="0" smtClean="0"/>
              <a:t>over these </a:t>
            </a:r>
            <a:r>
              <a:rPr lang="en-US" sz="3200" dirty="0"/>
              <a:t>data that aren’t ours because they are </a:t>
            </a:r>
            <a:r>
              <a:rPr lang="en-US" sz="3200" dirty="0" smtClean="0"/>
              <a:t>about us.</a:t>
            </a:r>
          </a:p>
          <a:p>
            <a:pPr algn="just"/>
            <a:r>
              <a:rPr lang="en-US" sz="3200" dirty="0"/>
              <a:t>We need to create the principle to reason </a:t>
            </a:r>
            <a:r>
              <a:rPr lang="en-US" sz="3200" dirty="0" smtClean="0"/>
              <a:t>about this </a:t>
            </a:r>
            <a:r>
              <a:rPr lang="en-US" sz="3200" dirty="0"/>
              <a:t>control and that’s the main concern of </a:t>
            </a:r>
            <a:r>
              <a:rPr lang="en-US" sz="3200" dirty="0" smtClean="0"/>
              <a:t>a discussion </a:t>
            </a:r>
            <a:r>
              <a:rPr lang="en-US" sz="3200" dirty="0"/>
              <a:t>about the right to </a:t>
            </a:r>
            <a:r>
              <a:rPr lang="en-US" sz="3200" dirty="0" smtClean="0"/>
              <a:t>privacy.</a:t>
            </a:r>
            <a:endParaRPr lang="en-US" sz="3200" dirty="0"/>
          </a:p>
          <a:p>
            <a:pPr algn="just"/>
            <a:r>
              <a:rPr lang="en-US" sz="3200" dirty="0" smtClean="0"/>
              <a:t>If </a:t>
            </a:r>
            <a:r>
              <a:rPr lang="en-US" sz="3200" dirty="0"/>
              <a:t>the company goes bankrupt, the </a:t>
            </a:r>
            <a:r>
              <a:rPr lang="en-US" sz="3200" dirty="0" smtClean="0"/>
              <a:t>company buying </a:t>
            </a:r>
            <a:r>
              <a:rPr lang="en-US" sz="3200" dirty="0"/>
              <a:t>it should keep the same </a:t>
            </a:r>
            <a:r>
              <a:rPr lang="en-US" sz="3200" dirty="0" smtClean="0"/>
              <a:t>privacy.</a:t>
            </a:r>
            <a:endParaRPr lang="en-US" sz="3200" dirty="0"/>
          </a:p>
        </p:txBody>
      </p:sp>
      <p:sp>
        <p:nvSpPr>
          <p:cNvPr id="4" name="Slide Number Placeholder 3"/>
          <p:cNvSpPr>
            <a:spLocks noGrp="1"/>
          </p:cNvSpPr>
          <p:nvPr>
            <p:ph type="sldNum" sz="quarter" idx="12"/>
          </p:nvPr>
        </p:nvSpPr>
        <p:spPr/>
        <p:txBody>
          <a:bodyPr/>
          <a:lstStyle/>
          <a:p>
            <a:fld id="{71B7BAC7-FE87-40F6-AA24-4F4685D1B022}" type="slidenum">
              <a:rPr lang="en-US" smtClean="0"/>
              <a:t>19</a:t>
            </a:fld>
            <a:endParaRPr lang="en-US"/>
          </a:p>
        </p:txBody>
      </p:sp>
    </p:spTree>
    <p:extLst>
      <p:ext uri="{BB962C8B-B14F-4D97-AF65-F5344CB8AC3E}">
        <p14:creationId xmlns:p14="http://schemas.microsoft.com/office/powerpoint/2010/main" val="231007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98629" y="819835"/>
            <a:ext cx="3171825" cy="4762500"/>
          </a:xfrm>
          <a:prstGeom prst="rect">
            <a:avLst/>
          </a:prstGeom>
        </p:spPr>
      </p:pic>
      <p:sp>
        <p:nvSpPr>
          <p:cNvPr id="5" name="Rectangle 4"/>
          <p:cNvSpPr/>
          <p:nvPr/>
        </p:nvSpPr>
        <p:spPr>
          <a:xfrm>
            <a:off x="227053" y="741036"/>
            <a:ext cx="8471576" cy="1569660"/>
          </a:xfrm>
          <a:prstGeom prst="rect">
            <a:avLst/>
          </a:prstGeom>
        </p:spPr>
        <p:txBody>
          <a:bodyPr wrap="square">
            <a:spAutoFit/>
          </a:bodyPr>
          <a:lstStyle/>
          <a:p>
            <a:r>
              <a:rPr lang="en-US" sz="3200" dirty="0"/>
              <a:t>Learn how to think through the ethics surrounding privacy, data sharing, and algorithmic decision-making.</a:t>
            </a:r>
          </a:p>
        </p:txBody>
      </p:sp>
      <p:sp>
        <p:nvSpPr>
          <p:cNvPr id="6" name="Rectangle 5"/>
          <p:cNvSpPr/>
          <p:nvPr/>
        </p:nvSpPr>
        <p:spPr>
          <a:xfrm>
            <a:off x="738641" y="2791005"/>
            <a:ext cx="7630509" cy="2062103"/>
          </a:xfrm>
          <a:prstGeom prst="rect">
            <a:avLst/>
          </a:prstGeom>
        </p:spPr>
        <p:txBody>
          <a:bodyPr wrap="square">
            <a:spAutoFit/>
          </a:bodyPr>
          <a:lstStyle/>
          <a:p>
            <a:pPr marL="457200" indent="-457200">
              <a:buFont typeface="Arial" panose="020B0604020202020204" pitchFamily="34" charset="0"/>
              <a:buChar char="•"/>
            </a:pPr>
            <a:r>
              <a:rPr lang="en-US" sz="3200" dirty="0"/>
              <a:t>Who owns data</a:t>
            </a:r>
          </a:p>
          <a:p>
            <a:pPr marL="457200" indent="-457200">
              <a:buFont typeface="Arial" panose="020B0604020202020204" pitchFamily="34" charset="0"/>
              <a:buChar char="•"/>
            </a:pPr>
            <a:r>
              <a:rPr lang="en-US" sz="3200" dirty="0"/>
              <a:t>How we value different aspects of privacy</a:t>
            </a:r>
          </a:p>
          <a:p>
            <a:pPr marL="457200" indent="-457200">
              <a:buFont typeface="Arial" panose="020B0604020202020204" pitchFamily="34" charset="0"/>
              <a:buChar char="•"/>
            </a:pPr>
            <a:r>
              <a:rPr lang="en-US" sz="3200" dirty="0"/>
              <a:t>How we get informed consent</a:t>
            </a:r>
          </a:p>
          <a:p>
            <a:pPr marL="457200" indent="-457200">
              <a:buFont typeface="Arial" panose="020B0604020202020204" pitchFamily="34" charset="0"/>
              <a:buChar char="•"/>
            </a:pPr>
            <a:r>
              <a:rPr lang="en-US" sz="3200" dirty="0"/>
              <a:t>What it means to be fair</a:t>
            </a:r>
          </a:p>
        </p:txBody>
      </p:sp>
      <p:sp>
        <p:nvSpPr>
          <p:cNvPr id="2" name="Slide Number Placeholder 1"/>
          <p:cNvSpPr>
            <a:spLocks noGrp="1"/>
          </p:cNvSpPr>
          <p:nvPr>
            <p:ph type="sldNum" sz="quarter" idx="12"/>
          </p:nvPr>
        </p:nvSpPr>
        <p:spPr/>
        <p:txBody>
          <a:bodyPr/>
          <a:lstStyle/>
          <a:p>
            <a:fld id="{71B7BAC7-FE87-40F6-AA24-4F4685D1B022}" type="slidenum">
              <a:rPr lang="en-US" smtClean="0"/>
              <a:t>2</a:t>
            </a:fld>
            <a:endParaRPr lang="en-US"/>
          </a:p>
        </p:txBody>
      </p:sp>
    </p:spTree>
    <p:extLst>
      <p:ext uri="{BB962C8B-B14F-4D97-AF65-F5344CB8AC3E}">
        <p14:creationId xmlns:p14="http://schemas.microsoft.com/office/powerpoint/2010/main" val="402554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6279" y="47297"/>
            <a:ext cx="9029700" cy="965474"/>
          </a:xfrm>
        </p:spPr>
        <p:txBody>
          <a:bodyPr/>
          <a:lstStyle/>
          <a:p>
            <a:pPr algn="ctr"/>
            <a:r>
              <a:rPr lang="en-US" b="1" dirty="0" smtClean="0"/>
              <a:t>Privacy</a:t>
            </a:r>
            <a:endParaRPr lang="en-US" b="1" dirty="0"/>
          </a:p>
        </p:txBody>
      </p:sp>
      <p:sp>
        <p:nvSpPr>
          <p:cNvPr id="3" name="Content Placeholder 2"/>
          <p:cNvSpPr>
            <a:spLocks noGrp="1"/>
          </p:cNvSpPr>
          <p:nvPr>
            <p:ph idx="1"/>
          </p:nvPr>
        </p:nvSpPr>
        <p:spPr>
          <a:xfrm>
            <a:off x="742293" y="1075833"/>
            <a:ext cx="10939955" cy="5324967"/>
          </a:xfrm>
        </p:spPr>
        <p:txBody>
          <a:bodyPr>
            <a:normAutofit lnSpcReduction="10000"/>
          </a:bodyPr>
          <a:lstStyle/>
          <a:p>
            <a:pPr algn="just"/>
            <a:r>
              <a:rPr lang="en-US" dirty="0"/>
              <a:t>Privacy is a basic </a:t>
            </a:r>
            <a:r>
              <a:rPr lang="en-US" dirty="0" smtClean="0"/>
              <a:t>human need.</a:t>
            </a:r>
            <a:endParaRPr lang="en-US" dirty="0"/>
          </a:p>
          <a:p>
            <a:pPr algn="just"/>
            <a:r>
              <a:rPr lang="en-US" dirty="0" smtClean="0"/>
              <a:t>Even </a:t>
            </a:r>
            <a:r>
              <a:rPr lang="en-US" dirty="0"/>
              <a:t>for people who have nothing to </a:t>
            </a:r>
            <a:r>
              <a:rPr lang="en-US" dirty="0" smtClean="0"/>
              <a:t>hide!</a:t>
            </a:r>
            <a:endParaRPr lang="en-US" dirty="0"/>
          </a:p>
          <a:p>
            <a:pPr algn="just"/>
            <a:r>
              <a:rPr lang="en-US" dirty="0" smtClean="0"/>
              <a:t>Privacy</a:t>
            </a:r>
            <a:r>
              <a:rPr lang="en-US" dirty="0"/>
              <a:t>, of course is the first concern that comes to </a:t>
            </a:r>
            <a:r>
              <a:rPr lang="en-US" dirty="0" smtClean="0"/>
              <a:t>so many </a:t>
            </a:r>
            <a:r>
              <a:rPr lang="en-US" dirty="0"/>
              <a:t>minds when we talk about Big Data.</a:t>
            </a:r>
          </a:p>
          <a:p>
            <a:pPr algn="just"/>
            <a:r>
              <a:rPr lang="en-US" dirty="0" smtClean="0"/>
              <a:t>How </a:t>
            </a:r>
            <a:r>
              <a:rPr lang="en-US" dirty="0"/>
              <a:t>do we get the value we would like by </a:t>
            </a:r>
            <a:r>
              <a:rPr lang="en-US" dirty="0" smtClean="0"/>
              <a:t>collecting, linking</a:t>
            </a:r>
            <a:r>
              <a:rPr lang="en-US" dirty="0"/>
              <a:t>, and analyzing data, while at the same </a:t>
            </a:r>
            <a:r>
              <a:rPr lang="en-US" dirty="0" smtClean="0"/>
              <a:t>time avoiding </a:t>
            </a:r>
            <a:r>
              <a:rPr lang="en-US" dirty="0"/>
              <a:t>the harms that can occur due to data about </a:t>
            </a:r>
            <a:r>
              <a:rPr lang="en-US" dirty="0" smtClean="0"/>
              <a:t>us being </a:t>
            </a:r>
            <a:r>
              <a:rPr lang="en-US" dirty="0"/>
              <a:t>collected, linked, analyzed, and propagated? </a:t>
            </a:r>
            <a:endParaRPr lang="en-US" dirty="0" smtClean="0"/>
          </a:p>
          <a:p>
            <a:pPr algn="just"/>
            <a:r>
              <a:rPr lang="en-US" dirty="0"/>
              <a:t>In the past, one could get a fresh start by:</a:t>
            </a:r>
          </a:p>
          <a:p>
            <a:pPr lvl="1" algn="just"/>
            <a:r>
              <a:rPr lang="en-US" dirty="0" smtClean="0"/>
              <a:t>moving </a:t>
            </a:r>
            <a:r>
              <a:rPr lang="en-US" dirty="0"/>
              <a:t>to a new place</a:t>
            </a:r>
          </a:p>
          <a:p>
            <a:pPr lvl="1" algn="just"/>
            <a:r>
              <a:rPr lang="en-US" dirty="0" smtClean="0"/>
              <a:t>waiting </a:t>
            </a:r>
            <a:r>
              <a:rPr lang="en-US" dirty="0"/>
              <a:t>till the past fades (reputation can </a:t>
            </a:r>
            <a:r>
              <a:rPr lang="en-US" dirty="0" smtClean="0"/>
              <a:t>rebuild over </a:t>
            </a:r>
            <a:r>
              <a:rPr lang="en-US" dirty="0"/>
              <a:t>time)</a:t>
            </a:r>
          </a:p>
          <a:p>
            <a:pPr algn="just"/>
            <a:r>
              <a:rPr lang="en-US" dirty="0" smtClean="0"/>
              <a:t>Big </a:t>
            </a:r>
            <a:r>
              <a:rPr lang="en-US" dirty="0"/>
              <a:t>Data is universal and never </a:t>
            </a:r>
            <a:r>
              <a:rPr lang="en-US" dirty="0" smtClean="0"/>
              <a:t>forgets.</a:t>
            </a:r>
            <a:endParaRPr lang="en-US" dirty="0"/>
          </a:p>
          <a:p>
            <a:r>
              <a:rPr lang="en-US" dirty="0"/>
              <a:t>Data Science results in major asymmetries </a:t>
            </a:r>
            <a:r>
              <a:rPr lang="en-US" dirty="0" smtClean="0"/>
              <a:t>in knowledge.</a:t>
            </a:r>
            <a:endParaRPr lang="en-US" dirty="0"/>
          </a:p>
        </p:txBody>
      </p:sp>
      <p:sp>
        <p:nvSpPr>
          <p:cNvPr id="4" name="Slide Number Placeholder 3"/>
          <p:cNvSpPr>
            <a:spLocks noGrp="1"/>
          </p:cNvSpPr>
          <p:nvPr>
            <p:ph type="sldNum" sz="quarter" idx="12"/>
          </p:nvPr>
        </p:nvSpPr>
        <p:spPr/>
        <p:txBody>
          <a:bodyPr/>
          <a:lstStyle/>
          <a:p>
            <a:fld id="{71B7BAC7-FE87-40F6-AA24-4F4685D1B022}" type="slidenum">
              <a:rPr lang="en-US" smtClean="0"/>
              <a:t>20</a:t>
            </a:fld>
            <a:endParaRPr lang="en-US"/>
          </a:p>
        </p:txBody>
      </p:sp>
    </p:spTree>
    <p:extLst>
      <p:ext uri="{BB962C8B-B14F-4D97-AF65-F5344CB8AC3E}">
        <p14:creationId xmlns:p14="http://schemas.microsoft.com/office/powerpoint/2010/main" val="243745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0690" y="831775"/>
            <a:ext cx="7236373" cy="5758211"/>
          </a:xfrm>
          <a:prstGeom prst="rect">
            <a:avLst/>
          </a:prstGeom>
        </p:spPr>
      </p:pic>
      <p:sp>
        <p:nvSpPr>
          <p:cNvPr id="2" name="Slide Number Placeholder 1"/>
          <p:cNvSpPr>
            <a:spLocks noGrp="1"/>
          </p:cNvSpPr>
          <p:nvPr>
            <p:ph type="sldNum" sz="quarter" idx="12"/>
          </p:nvPr>
        </p:nvSpPr>
        <p:spPr/>
        <p:txBody>
          <a:bodyPr/>
          <a:lstStyle/>
          <a:p>
            <a:fld id="{71B7BAC7-FE87-40F6-AA24-4F4685D1B022}" type="slidenum">
              <a:rPr lang="en-US" smtClean="0"/>
              <a:t>21</a:t>
            </a:fld>
            <a:endParaRPr lang="en-US"/>
          </a:p>
        </p:txBody>
      </p:sp>
    </p:spTree>
    <p:extLst>
      <p:ext uri="{BB962C8B-B14F-4D97-AF65-F5344CB8AC3E}">
        <p14:creationId xmlns:p14="http://schemas.microsoft.com/office/powerpoint/2010/main" val="227372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541" y="0"/>
            <a:ext cx="9029700" cy="927647"/>
          </a:xfrm>
        </p:spPr>
        <p:txBody>
          <a:bodyPr/>
          <a:lstStyle/>
          <a:p>
            <a:pPr algn="ctr"/>
            <a:r>
              <a:rPr lang="en-US" b="1" dirty="0" err="1" smtClean="0"/>
              <a:t>WayBack</a:t>
            </a:r>
            <a:r>
              <a:rPr lang="en-US" b="1" dirty="0" smtClean="0"/>
              <a:t> </a:t>
            </a:r>
            <a:r>
              <a:rPr lang="en-US" b="1" dirty="0" smtClean="0"/>
              <a:t>Machine</a:t>
            </a:r>
            <a:endParaRPr lang="en-US" b="1" dirty="0"/>
          </a:p>
        </p:txBody>
      </p:sp>
      <p:sp>
        <p:nvSpPr>
          <p:cNvPr id="3" name="Content Placeholder 2"/>
          <p:cNvSpPr>
            <a:spLocks noGrp="1"/>
          </p:cNvSpPr>
          <p:nvPr>
            <p:ph idx="1"/>
          </p:nvPr>
        </p:nvSpPr>
        <p:spPr>
          <a:xfrm>
            <a:off x="428295" y="3173617"/>
            <a:ext cx="11130456" cy="3421172"/>
          </a:xfrm>
        </p:spPr>
        <p:txBody>
          <a:bodyPr>
            <a:normAutofit/>
          </a:bodyPr>
          <a:lstStyle/>
          <a:p>
            <a:pPr algn="just"/>
            <a:r>
              <a:rPr lang="en-US" sz="3200" dirty="0"/>
              <a:t>Archives pages on the web (</a:t>
            </a:r>
            <a:r>
              <a:rPr lang="en-US" sz="3200" dirty="0">
                <a:hlinkClick r:id="rId2"/>
              </a:rPr>
              <a:t>https://</a:t>
            </a:r>
            <a:r>
              <a:rPr lang="en-US" sz="3200" dirty="0" smtClean="0">
                <a:hlinkClick r:id="rId2"/>
              </a:rPr>
              <a:t>archive.org/web/</a:t>
            </a:r>
            <a:r>
              <a:rPr lang="en-US" sz="3200" dirty="0" smtClean="0"/>
              <a:t>  </a:t>
            </a:r>
            <a:r>
              <a:rPr lang="en-US" sz="3200" dirty="0"/>
              <a:t>- 300 billion pages saved over time)</a:t>
            </a:r>
          </a:p>
          <a:p>
            <a:pPr lvl="1" algn="just"/>
            <a:r>
              <a:rPr lang="en-US" sz="3200" dirty="0" smtClean="0"/>
              <a:t>almost </a:t>
            </a:r>
            <a:r>
              <a:rPr lang="en-US" sz="3200" dirty="0"/>
              <a:t>everything that is accessible</a:t>
            </a:r>
          </a:p>
          <a:p>
            <a:pPr lvl="1" algn="just"/>
            <a:r>
              <a:rPr lang="en-US" sz="3200" dirty="0"/>
              <a:t>s</a:t>
            </a:r>
            <a:r>
              <a:rPr lang="en-US" sz="3200" dirty="0" smtClean="0"/>
              <a:t>hould </a:t>
            </a:r>
            <a:r>
              <a:rPr lang="en-US" sz="3200" dirty="0"/>
              <a:t>be retain forever</a:t>
            </a:r>
          </a:p>
          <a:p>
            <a:pPr algn="just"/>
            <a:r>
              <a:rPr lang="en-US" sz="3200" dirty="0" smtClean="0"/>
              <a:t>If </a:t>
            </a:r>
            <a:r>
              <a:rPr lang="en-US" sz="3200" dirty="0"/>
              <a:t>you have an unflattering page written about </a:t>
            </a:r>
            <a:r>
              <a:rPr lang="en-US" sz="3200" dirty="0" smtClean="0"/>
              <a:t>you, it </a:t>
            </a:r>
            <a:r>
              <a:rPr lang="en-US" sz="3200" dirty="0"/>
              <a:t>will survive for ever in the archive (even if </a:t>
            </a:r>
            <a:r>
              <a:rPr lang="en-US" sz="3200" dirty="0" smtClean="0"/>
              <a:t>the original </a:t>
            </a:r>
            <a:r>
              <a:rPr lang="en-US" sz="3200" dirty="0"/>
              <a:t>is removed</a:t>
            </a:r>
            <a:r>
              <a:rPr lang="en-US" sz="3200" dirty="0" smtClean="0"/>
              <a:t>).</a:t>
            </a:r>
            <a:endParaRPr lang="en-US" sz="3200" dirty="0"/>
          </a:p>
        </p:txBody>
      </p:sp>
      <p:sp>
        <p:nvSpPr>
          <p:cNvPr id="4" name="Rectangle 3"/>
          <p:cNvSpPr/>
          <p:nvPr/>
        </p:nvSpPr>
        <p:spPr>
          <a:xfrm>
            <a:off x="683171" y="1066731"/>
            <a:ext cx="10875580" cy="2062103"/>
          </a:xfrm>
          <a:prstGeom prst="rect">
            <a:avLst/>
          </a:prstGeom>
          <a:solidFill>
            <a:schemeClr val="accent1">
              <a:lumMod val="40000"/>
              <a:lumOff val="60000"/>
            </a:schemeClr>
          </a:solidFill>
        </p:spPr>
        <p:txBody>
          <a:bodyPr wrap="square">
            <a:spAutoFit/>
          </a:bodyPr>
          <a:lstStyle/>
          <a:p>
            <a:pPr algn="just"/>
            <a:r>
              <a:rPr lang="en-US" sz="3200" dirty="0"/>
              <a:t>The </a:t>
            </a:r>
            <a:r>
              <a:rPr lang="en-US" sz="3200" dirty="0" err="1"/>
              <a:t>Wayback</a:t>
            </a:r>
            <a:r>
              <a:rPr lang="en-US" sz="3200" dirty="0"/>
              <a:t> Machine is a digital archive of the World Wide Web and other information on the Internet. It was launched in 2001 by the Internet Archive, a nonprofit organization based in San </a:t>
            </a:r>
            <a:r>
              <a:rPr lang="en-US" sz="3200" dirty="0" smtClean="0"/>
              <a:t>Francisco.</a:t>
            </a:r>
            <a:endParaRPr lang="en-US" sz="3200" dirty="0"/>
          </a:p>
        </p:txBody>
      </p:sp>
      <p:sp>
        <p:nvSpPr>
          <p:cNvPr id="5" name="Slide Number Placeholder 4"/>
          <p:cNvSpPr>
            <a:spLocks noGrp="1"/>
          </p:cNvSpPr>
          <p:nvPr>
            <p:ph type="sldNum" sz="quarter" idx="12"/>
          </p:nvPr>
        </p:nvSpPr>
        <p:spPr/>
        <p:txBody>
          <a:bodyPr/>
          <a:lstStyle/>
          <a:p>
            <a:fld id="{71B7BAC7-FE87-40F6-AA24-4F4685D1B022}" type="slidenum">
              <a:rPr lang="en-US" smtClean="0"/>
              <a:t>22</a:t>
            </a:fld>
            <a:endParaRPr lang="en-US"/>
          </a:p>
        </p:txBody>
      </p:sp>
    </p:spTree>
    <p:extLst>
      <p:ext uri="{BB962C8B-B14F-4D97-AF65-F5344CB8AC3E}">
        <p14:creationId xmlns:p14="http://schemas.microsoft.com/office/powerpoint/2010/main" val="288629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1493" y="48863"/>
            <a:ext cx="9029700" cy="788869"/>
          </a:xfrm>
        </p:spPr>
        <p:txBody>
          <a:bodyPr/>
          <a:lstStyle/>
          <a:p>
            <a:pPr algn="ctr"/>
            <a:r>
              <a:rPr lang="en-US" dirty="0"/>
              <a:t>Right to be forgotten</a:t>
            </a:r>
          </a:p>
        </p:txBody>
      </p:sp>
      <p:pic>
        <p:nvPicPr>
          <p:cNvPr id="5" name="Picture 4"/>
          <p:cNvPicPr>
            <a:picLocks noChangeAspect="1"/>
          </p:cNvPicPr>
          <p:nvPr/>
        </p:nvPicPr>
        <p:blipFill>
          <a:blip r:embed="rId3"/>
          <a:stretch>
            <a:fillRect/>
          </a:stretch>
        </p:blipFill>
        <p:spPr>
          <a:xfrm>
            <a:off x="9915525" y="299960"/>
            <a:ext cx="2276475" cy="2009775"/>
          </a:xfrm>
          <a:prstGeom prst="rect">
            <a:avLst/>
          </a:prstGeom>
        </p:spPr>
      </p:pic>
      <p:sp>
        <p:nvSpPr>
          <p:cNvPr id="4" name="Rectangle 3"/>
          <p:cNvSpPr/>
          <p:nvPr/>
        </p:nvSpPr>
        <p:spPr>
          <a:xfrm>
            <a:off x="558404" y="1746734"/>
            <a:ext cx="8343438" cy="523220"/>
          </a:xfrm>
          <a:prstGeom prst="rect">
            <a:avLst/>
          </a:prstGeom>
          <a:solidFill>
            <a:schemeClr val="accent4">
              <a:lumMod val="40000"/>
              <a:lumOff val="60000"/>
            </a:schemeClr>
          </a:solidFill>
        </p:spPr>
        <p:txBody>
          <a:bodyPr wrap="none">
            <a:spAutoFit/>
          </a:bodyPr>
          <a:lstStyle/>
          <a:p>
            <a:r>
              <a:rPr lang="en-US" sz="2800" dirty="0"/>
              <a:t>What you leave behind when you are online / use apps?</a:t>
            </a:r>
          </a:p>
        </p:txBody>
      </p:sp>
      <p:sp>
        <p:nvSpPr>
          <p:cNvPr id="9" name="Rectangle 8"/>
          <p:cNvSpPr/>
          <p:nvPr/>
        </p:nvSpPr>
        <p:spPr>
          <a:xfrm>
            <a:off x="7215883" y="2514567"/>
            <a:ext cx="4404319" cy="954107"/>
          </a:xfrm>
          <a:prstGeom prst="rect">
            <a:avLst/>
          </a:prstGeom>
        </p:spPr>
        <p:txBody>
          <a:bodyPr wrap="square">
            <a:spAutoFit/>
          </a:bodyPr>
          <a:lstStyle/>
          <a:p>
            <a:r>
              <a:rPr lang="en-US" sz="2800" dirty="0"/>
              <a:t>Viktor Mayer </a:t>
            </a:r>
            <a:r>
              <a:rPr lang="en-US" sz="2800" dirty="0" err="1"/>
              <a:t>Schönberger</a:t>
            </a:r>
            <a:r>
              <a:rPr lang="en-US" sz="2800" dirty="0"/>
              <a:t> on </a:t>
            </a:r>
            <a:r>
              <a:rPr lang="en-US" sz="2800" b="1" i="1" dirty="0">
                <a:solidFill>
                  <a:srgbClr val="7030A0"/>
                </a:solidFill>
              </a:rPr>
              <a:t>The Right to be Forgotten</a:t>
            </a:r>
          </a:p>
        </p:txBody>
      </p:sp>
      <p:sp>
        <p:nvSpPr>
          <p:cNvPr id="10" name="Rectangle 9"/>
          <p:cNvSpPr/>
          <p:nvPr/>
        </p:nvSpPr>
        <p:spPr>
          <a:xfrm>
            <a:off x="7468132" y="3422471"/>
            <a:ext cx="4391908" cy="338554"/>
          </a:xfrm>
          <a:prstGeom prst="rect">
            <a:avLst/>
          </a:prstGeom>
        </p:spPr>
        <p:txBody>
          <a:bodyPr wrap="none">
            <a:spAutoFit/>
          </a:bodyPr>
          <a:lstStyle/>
          <a:p>
            <a:r>
              <a:rPr lang="en-US" sz="1600" dirty="0"/>
              <a:t>https://www.youtube.com/watch?v=9Xpk26bJ7FU</a:t>
            </a:r>
          </a:p>
        </p:txBody>
      </p:sp>
      <p:sp>
        <p:nvSpPr>
          <p:cNvPr id="3" name="Rectangle 2"/>
          <p:cNvSpPr/>
          <p:nvPr/>
        </p:nvSpPr>
        <p:spPr>
          <a:xfrm>
            <a:off x="7637328" y="3901829"/>
            <a:ext cx="4235123" cy="2554545"/>
          </a:xfrm>
          <a:prstGeom prst="rect">
            <a:avLst/>
          </a:prstGeom>
          <a:solidFill>
            <a:schemeClr val="accent2">
              <a:lumMod val="60000"/>
              <a:lumOff val="40000"/>
            </a:schemeClr>
          </a:solidFill>
        </p:spPr>
        <p:txBody>
          <a:bodyPr wrap="square">
            <a:spAutoFit/>
          </a:bodyPr>
          <a:lstStyle/>
          <a:p>
            <a:r>
              <a:rPr lang="en-US" sz="2000" dirty="0" smtClean="0"/>
              <a:t>The </a:t>
            </a:r>
            <a:r>
              <a:rPr lang="en-US" sz="2000" dirty="0"/>
              <a:t>right to silence on past events in life that are no longer occurring</a:t>
            </a:r>
            <a:r>
              <a:rPr lang="en-US" sz="2000" dirty="0" smtClean="0"/>
              <a:t>. </a:t>
            </a:r>
            <a:r>
              <a:rPr lang="en-US" sz="2000" dirty="0"/>
              <a:t>The right to be forgotten leads to allowing individuals to have information, videos, or photographs about themselves deleted from certain internet records so that they cannot be found by search </a:t>
            </a:r>
            <a:r>
              <a:rPr lang="en-US" sz="2000" dirty="0" smtClean="0"/>
              <a:t>engines.</a:t>
            </a:r>
            <a:endParaRPr lang="en-US" sz="2000" dirty="0"/>
          </a:p>
        </p:txBody>
      </p:sp>
      <p:sp>
        <p:nvSpPr>
          <p:cNvPr id="6" name="Rectangle 5"/>
          <p:cNvSpPr/>
          <p:nvPr/>
        </p:nvSpPr>
        <p:spPr>
          <a:xfrm>
            <a:off x="1" y="1052889"/>
            <a:ext cx="10041192" cy="480131"/>
          </a:xfrm>
          <a:prstGeom prst="rect">
            <a:avLst/>
          </a:prstGeom>
        </p:spPr>
        <p:txBody>
          <a:bodyPr wrap="square">
            <a:spAutoFit/>
          </a:bodyPr>
          <a:lstStyle/>
          <a:p>
            <a:pPr marL="228600" lvl="0" indent="-228600">
              <a:lnSpc>
                <a:spcPct val="90000"/>
              </a:lnSpc>
              <a:spcBef>
                <a:spcPct val="30000"/>
              </a:spcBef>
              <a:buClr>
                <a:srgbClr val="A5A5A5"/>
              </a:buClr>
              <a:buFont typeface="Arial" panose="020B0604020202020204" pitchFamily="34" charset="0"/>
              <a:buChar char="•"/>
            </a:pPr>
            <a:r>
              <a:rPr lang="en-US" sz="2800" dirty="0">
                <a:solidFill>
                  <a:prstClr val="black"/>
                </a:solidFill>
              </a:rPr>
              <a:t>Laws are often written to clear a person’s record after some years. </a:t>
            </a:r>
          </a:p>
        </p:txBody>
      </p:sp>
      <p:pic>
        <p:nvPicPr>
          <p:cNvPr id="11" name="9Xpk26bJ7FU"/>
          <p:cNvPicPr>
            <a:picLocks noGrp="1" noRot="1" noChangeAspect="1"/>
          </p:cNvPicPr>
          <p:nvPr>
            <p:ph idx="1"/>
            <a:videoFile r:link="rId1"/>
          </p:nvPr>
        </p:nvPicPr>
        <p:blipFill>
          <a:blip r:embed="rId4"/>
          <a:stretch>
            <a:fillRect/>
          </a:stretch>
        </p:blipFill>
        <p:spPr>
          <a:xfrm>
            <a:off x="558404" y="2881129"/>
            <a:ext cx="6355991" cy="3575245"/>
          </a:xfrm>
          <a:prstGeom prst="rect">
            <a:avLst/>
          </a:prstGeom>
        </p:spPr>
      </p:pic>
      <p:sp>
        <p:nvSpPr>
          <p:cNvPr id="12" name="Slide Number Placeholder 11"/>
          <p:cNvSpPr>
            <a:spLocks noGrp="1"/>
          </p:cNvSpPr>
          <p:nvPr>
            <p:ph type="sldNum" sz="quarter" idx="12"/>
          </p:nvPr>
        </p:nvSpPr>
        <p:spPr/>
        <p:txBody>
          <a:bodyPr/>
          <a:lstStyle/>
          <a:p>
            <a:fld id="{71B7BAC7-FE87-40F6-AA24-4F4685D1B022}" type="slidenum">
              <a:rPr lang="en-US" smtClean="0"/>
              <a:t>23</a:t>
            </a:fld>
            <a:endParaRPr lang="en-US"/>
          </a:p>
        </p:txBody>
      </p:sp>
    </p:spTree>
    <p:extLst>
      <p:ext uri="{BB962C8B-B14F-4D97-AF65-F5344CB8AC3E}">
        <p14:creationId xmlns:p14="http://schemas.microsoft.com/office/powerpoint/2010/main" val="23649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851" y="0"/>
            <a:ext cx="9029700" cy="949709"/>
          </a:xfrm>
        </p:spPr>
        <p:txBody>
          <a:bodyPr/>
          <a:lstStyle/>
          <a:p>
            <a:pPr algn="ctr"/>
            <a:r>
              <a:rPr lang="en-US" b="1" dirty="0"/>
              <a:t>Collection vs Use</a:t>
            </a:r>
          </a:p>
        </p:txBody>
      </p:sp>
      <p:sp>
        <p:nvSpPr>
          <p:cNvPr id="3" name="Content Placeholder 2"/>
          <p:cNvSpPr>
            <a:spLocks noGrp="1"/>
          </p:cNvSpPr>
          <p:nvPr>
            <p:ph idx="1"/>
          </p:nvPr>
        </p:nvSpPr>
        <p:spPr>
          <a:xfrm>
            <a:off x="978775" y="1336894"/>
            <a:ext cx="10340866" cy="4351338"/>
          </a:xfrm>
        </p:spPr>
        <p:txBody>
          <a:bodyPr>
            <a:noAutofit/>
          </a:bodyPr>
          <a:lstStyle/>
          <a:p>
            <a:pPr algn="just"/>
            <a:r>
              <a:rPr lang="en-US" sz="3600" dirty="0"/>
              <a:t>Privacy is usually harmed only upon use of data</a:t>
            </a:r>
          </a:p>
          <a:p>
            <a:pPr algn="just"/>
            <a:r>
              <a:rPr lang="en-US" sz="3600" dirty="0" smtClean="0"/>
              <a:t>Collection </a:t>
            </a:r>
            <a:r>
              <a:rPr lang="en-US" sz="3600" dirty="0"/>
              <a:t>is a necessary first step before use</a:t>
            </a:r>
          </a:p>
          <a:p>
            <a:pPr algn="just"/>
            <a:r>
              <a:rPr lang="en-US" sz="3600" dirty="0" smtClean="0"/>
              <a:t>Existence </a:t>
            </a:r>
            <a:r>
              <a:rPr lang="en-US" sz="3600" dirty="0"/>
              <a:t>of collection can quickly lead to use</a:t>
            </a:r>
          </a:p>
          <a:p>
            <a:pPr algn="just"/>
            <a:r>
              <a:rPr lang="en-US" sz="3600" dirty="0" smtClean="0"/>
              <a:t>But </a:t>
            </a:r>
            <a:r>
              <a:rPr lang="en-US" sz="3600" dirty="0"/>
              <a:t>collection without use may sometimes be right</a:t>
            </a:r>
          </a:p>
          <a:p>
            <a:pPr algn="just"/>
            <a:r>
              <a:rPr lang="en-US" sz="3600" dirty="0" smtClean="0"/>
              <a:t>e.g. </a:t>
            </a:r>
            <a:r>
              <a:rPr lang="en-US" sz="3600" dirty="0"/>
              <a:t>surveillance</a:t>
            </a:r>
          </a:p>
          <a:p>
            <a:pPr lvl="1" algn="just"/>
            <a:r>
              <a:rPr lang="en-US" sz="3200" dirty="0" smtClean="0"/>
              <a:t>By </a:t>
            </a:r>
            <a:r>
              <a:rPr lang="en-US" sz="3200" dirty="0"/>
              <a:t>the time you know what you need, it is too late </a:t>
            </a:r>
            <a:r>
              <a:rPr lang="en-US" sz="3200" dirty="0" smtClean="0"/>
              <a:t>to go </a:t>
            </a:r>
            <a:r>
              <a:rPr lang="en-US" sz="3200" dirty="0"/>
              <a:t>back and get </a:t>
            </a:r>
            <a:r>
              <a:rPr lang="en-US" sz="3200" dirty="0" smtClean="0"/>
              <a:t>it</a:t>
            </a:r>
            <a:endParaRPr lang="en-US" sz="3200" dirty="0"/>
          </a:p>
        </p:txBody>
      </p:sp>
      <p:sp>
        <p:nvSpPr>
          <p:cNvPr id="4" name="Slide Number Placeholder 3"/>
          <p:cNvSpPr>
            <a:spLocks noGrp="1"/>
          </p:cNvSpPr>
          <p:nvPr>
            <p:ph type="sldNum" sz="quarter" idx="12"/>
          </p:nvPr>
        </p:nvSpPr>
        <p:spPr/>
        <p:txBody>
          <a:bodyPr/>
          <a:lstStyle/>
          <a:p>
            <a:fld id="{71B7BAC7-FE87-40F6-AA24-4F4685D1B022}" type="slidenum">
              <a:rPr lang="en-US" smtClean="0"/>
              <a:t>24</a:t>
            </a:fld>
            <a:endParaRPr lang="en-US"/>
          </a:p>
        </p:txBody>
      </p:sp>
    </p:spTree>
    <p:extLst>
      <p:ext uri="{BB962C8B-B14F-4D97-AF65-F5344CB8AC3E}">
        <p14:creationId xmlns:p14="http://schemas.microsoft.com/office/powerpoint/2010/main" val="119472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785" y="0"/>
            <a:ext cx="9029700" cy="870881"/>
          </a:xfrm>
        </p:spPr>
        <p:txBody>
          <a:bodyPr/>
          <a:lstStyle/>
          <a:p>
            <a:pPr algn="ctr"/>
            <a:r>
              <a:rPr lang="en-US" b="1" dirty="0" smtClean="0"/>
              <a:t>Loss of Privacy</a:t>
            </a:r>
            <a:endParaRPr lang="en-US" b="1" dirty="0"/>
          </a:p>
        </p:txBody>
      </p:sp>
      <p:sp>
        <p:nvSpPr>
          <p:cNvPr id="3" name="Content Placeholder 2"/>
          <p:cNvSpPr>
            <a:spLocks noGrp="1"/>
          </p:cNvSpPr>
          <p:nvPr>
            <p:ph idx="1"/>
          </p:nvPr>
        </p:nvSpPr>
        <p:spPr>
          <a:xfrm>
            <a:off x="955785" y="881596"/>
            <a:ext cx="9791700" cy="1768913"/>
          </a:xfrm>
        </p:spPr>
        <p:txBody>
          <a:bodyPr/>
          <a:lstStyle/>
          <a:p>
            <a:pPr algn="just"/>
            <a:r>
              <a:rPr lang="en-US" dirty="0"/>
              <a:t>Due to loss of control over personal data</a:t>
            </a:r>
          </a:p>
          <a:p>
            <a:pPr algn="just"/>
            <a:r>
              <a:rPr lang="en-US" dirty="0" smtClean="0"/>
              <a:t>I </a:t>
            </a:r>
            <a:r>
              <a:rPr lang="en-US" dirty="0"/>
              <a:t>am ok with you having certain data about me </a:t>
            </a:r>
            <a:r>
              <a:rPr lang="en-US" dirty="0" smtClean="0"/>
              <a:t>that I </a:t>
            </a:r>
            <a:r>
              <a:rPr lang="en-US" dirty="0"/>
              <a:t>have chosen to share with you or that is </a:t>
            </a:r>
            <a:r>
              <a:rPr lang="en-US" dirty="0" smtClean="0"/>
              <a:t>public, but </a:t>
            </a:r>
            <a:r>
              <a:rPr lang="en-US" dirty="0"/>
              <a:t>I really do not want you to share my data </a:t>
            </a:r>
            <a:r>
              <a:rPr lang="en-US" dirty="0" smtClean="0"/>
              <a:t>in ways </a:t>
            </a:r>
            <a:r>
              <a:rPr lang="en-US" dirty="0"/>
              <a:t>that I do not </a:t>
            </a:r>
            <a:r>
              <a:rPr lang="en-US" dirty="0" smtClean="0"/>
              <a:t>approve.</a:t>
            </a:r>
            <a:endParaRPr lang="en-US" dirty="0"/>
          </a:p>
        </p:txBody>
      </p:sp>
      <p:sp>
        <p:nvSpPr>
          <p:cNvPr id="4" name="Rectangle 3"/>
          <p:cNvSpPr/>
          <p:nvPr/>
        </p:nvSpPr>
        <p:spPr>
          <a:xfrm>
            <a:off x="1282263" y="3540323"/>
            <a:ext cx="8445062" cy="954107"/>
          </a:xfrm>
          <a:prstGeom prst="rect">
            <a:avLst/>
          </a:prstGeom>
        </p:spPr>
        <p:txBody>
          <a:bodyPr wrap="square">
            <a:spAutoFit/>
          </a:bodyPr>
          <a:lstStyle/>
          <a:p>
            <a:r>
              <a:rPr lang="en-US" sz="2800" dirty="0"/>
              <a:t>Your ID is taken at the club (Name, address, age)</a:t>
            </a:r>
          </a:p>
          <a:p>
            <a:r>
              <a:rPr lang="en-US" sz="2800" dirty="0"/>
              <a:t>• How this data is being used ? Is it stored ?</a:t>
            </a:r>
          </a:p>
        </p:txBody>
      </p:sp>
      <p:sp>
        <p:nvSpPr>
          <p:cNvPr id="5" name="Rectangle 4"/>
          <p:cNvSpPr/>
          <p:nvPr/>
        </p:nvSpPr>
        <p:spPr>
          <a:xfrm>
            <a:off x="3640236" y="2770882"/>
            <a:ext cx="6259919" cy="769441"/>
          </a:xfrm>
          <a:prstGeom prst="rect">
            <a:avLst/>
          </a:prstGeom>
        </p:spPr>
        <p:txBody>
          <a:bodyPr wrap="none">
            <a:spAutoFit/>
          </a:bodyPr>
          <a:lstStyle/>
          <a:p>
            <a:r>
              <a:rPr lang="en-US" sz="4400" b="1" dirty="0" smtClean="0">
                <a:solidFill>
                  <a:srgbClr val="5B9BD5">
                    <a:lumMod val="75000"/>
                  </a:srgbClr>
                </a:solidFill>
                <a:latin typeface="Cambria"/>
                <a:ea typeface="+mj-ea"/>
                <a:cs typeface="+mj-cs"/>
              </a:rPr>
              <a:t>“Waste” Data Collection</a:t>
            </a:r>
            <a:endParaRPr lang="en-US" dirty="0"/>
          </a:p>
        </p:txBody>
      </p:sp>
      <p:sp>
        <p:nvSpPr>
          <p:cNvPr id="6" name="Rectangle 5"/>
          <p:cNvSpPr/>
          <p:nvPr/>
        </p:nvSpPr>
        <p:spPr>
          <a:xfrm>
            <a:off x="4955628" y="4494430"/>
            <a:ext cx="6096000" cy="2246769"/>
          </a:xfrm>
          <a:prstGeom prst="rect">
            <a:avLst/>
          </a:prstGeom>
        </p:spPr>
        <p:txBody>
          <a:bodyPr>
            <a:spAutoFit/>
          </a:bodyPr>
          <a:lstStyle/>
          <a:p>
            <a:r>
              <a:rPr lang="en-US" sz="2800" dirty="0" err="1"/>
              <a:t>E.g</a:t>
            </a:r>
            <a:r>
              <a:rPr lang="en-US" sz="2800" dirty="0"/>
              <a:t> phone call, metadata includes</a:t>
            </a:r>
          </a:p>
          <a:p>
            <a:r>
              <a:rPr lang="en-US" sz="2800" dirty="0"/>
              <a:t>• Caller</a:t>
            </a:r>
          </a:p>
          <a:p>
            <a:r>
              <a:rPr lang="en-US" sz="2800" dirty="0"/>
              <a:t>• </a:t>
            </a:r>
            <a:r>
              <a:rPr lang="en-US" sz="2800" dirty="0" err="1"/>
              <a:t>Callee</a:t>
            </a:r>
            <a:endParaRPr lang="en-US" sz="2800" dirty="0"/>
          </a:p>
          <a:p>
            <a:r>
              <a:rPr lang="en-US" sz="2800" dirty="0"/>
              <a:t>• Time of Date of Call</a:t>
            </a:r>
          </a:p>
          <a:p>
            <a:r>
              <a:rPr lang="en-US" sz="2800" dirty="0"/>
              <a:t>• Duration </a:t>
            </a:r>
            <a:r>
              <a:rPr lang="en-US" sz="2800" dirty="0" smtClean="0"/>
              <a:t>&amp; Location</a:t>
            </a:r>
            <a:endParaRPr lang="en-US" sz="2800" dirty="0"/>
          </a:p>
        </p:txBody>
      </p:sp>
      <p:sp>
        <p:nvSpPr>
          <p:cNvPr id="7" name="Rectangle 6"/>
          <p:cNvSpPr/>
          <p:nvPr/>
        </p:nvSpPr>
        <p:spPr>
          <a:xfrm>
            <a:off x="1661511" y="5035397"/>
            <a:ext cx="2802370" cy="769441"/>
          </a:xfrm>
          <a:prstGeom prst="rect">
            <a:avLst/>
          </a:prstGeom>
        </p:spPr>
        <p:txBody>
          <a:bodyPr wrap="none">
            <a:spAutoFit/>
          </a:bodyPr>
          <a:lstStyle/>
          <a:p>
            <a:r>
              <a:rPr lang="en-US" sz="4400" b="1" dirty="0" smtClean="0">
                <a:solidFill>
                  <a:srgbClr val="5B9BD5">
                    <a:lumMod val="75000"/>
                  </a:srgbClr>
                </a:solidFill>
                <a:latin typeface="Cambria"/>
              </a:rPr>
              <a:t>Meta Data</a:t>
            </a:r>
            <a:endParaRPr lang="en-US" dirty="0"/>
          </a:p>
        </p:txBody>
      </p:sp>
      <p:sp>
        <p:nvSpPr>
          <p:cNvPr id="8" name="Slide Number Placeholder 7"/>
          <p:cNvSpPr>
            <a:spLocks noGrp="1"/>
          </p:cNvSpPr>
          <p:nvPr>
            <p:ph type="sldNum" sz="quarter" idx="12"/>
          </p:nvPr>
        </p:nvSpPr>
        <p:spPr/>
        <p:txBody>
          <a:bodyPr/>
          <a:lstStyle/>
          <a:p>
            <a:fld id="{71B7BAC7-FE87-40F6-AA24-4F4685D1B022}" type="slidenum">
              <a:rPr lang="en-US" smtClean="0"/>
              <a:t>25</a:t>
            </a:fld>
            <a:endParaRPr lang="en-US"/>
          </a:p>
        </p:txBody>
      </p:sp>
    </p:spTree>
    <p:extLst>
      <p:ext uri="{BB962C8B-B14F-4D97-AF65-F5344CB8AC3E}">
        <p14:creationId xmlns:p14="http://schemas.microsoft.com/office/powerpoint/2010/main" val="41852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307" y="0"/>
            <a:ext cx="9029700" cy="1325563"/>
          </a:xfrm>
        </p:spPr>
        <p:txBody>
          <a:bodyPr/>
          <a:lstStyle/>
          <a:p>
            <a:pPr algn="ctr"/>
            <a:r>
              <a:rPr lang="en-US" b="1" dirty="0"/>
              <a:t>Underestimating Analysis</a:t>
            </a:r>
          </a:p>
        </p:txBody>
      </p:sp>
      <p:sp>
        <p:nvSpPr>
          <p:cNvPr id="3" name="Content Placeholder 2"/>
          <p:cNvSpPr>
            <a:spLocks noGrp="1"/>
          </p:cNvSpPr>
          <p:nvPr>
            <p:ph idx="1"/>
          </p:nvPr>
        </p:nvSpPr>
        <p:spPr>
          <a:xfrm>
            <a:off x="520263" y="2066542"/>
            <a:ext cx="11209282" cy="1654120"/>
          </a:xfrm>
        </p:spPr>
        <p:txBody>
          <a:bodyPr>
            <a:normAutofit/>
          </a:bodyPr>
          <a:lstStyle/>
          <a:p>
            <a:pPr algn="just"/>
            <a:r>
              <a:rPr lang="en-US" sz="3600" dirty="0"/>
              <a:t>A smart meter at your house can </a:t>
            </a:r>
            <a:r>
              <a:rPr lang="en-US" sz="3600" dirty="0" smtClean="0"/>
              <a:t>recognize “signatures</a:t>
            </a:r>
            <a:r>
              <a:rPr lang="en-US" sz="3600" dirty="0"/>
              <a:t>” of water use every time you flush </a:t>
            </a:r>
            <a:r>
              <a:rPr lang="en-US" sz="3600" dirty="0" smtClean="0"/>
              <a:t>the toilet</a:t>
            </a:r>
            <a:r>
              <a:rPr lang="en-US" sz="3600" dirty="0"/>
              <a:t>, take a shower, or wash </a:t>
            </a:r>
            <a:r>
              <a:rPr lang="en-US" sz="3600" dirty="0" smtClean="0"/>
              <a:t>clothes.</a:t>
            </a:r>
            <a:endParaRPr lang="en-US" sz="3600" dirty="0"/>
          </a:p>
        </p:txBody>
      </p:sp>
      <p:sp>
        <p:nvSpPr>
          <p:cNvPr id="4" name="Slide Number Placeholder 3"/>
          <p:cNvSpPr>
            <a:spLocks noGrp="1"/>
          </p:cNvSpPr>
          <p:nvPr>
            <p:ph type="sldNum" sz="quarter" idx="12"/>
          </p:nvPr>
        </p:nvSpPr>
        <p:spPr/>
        <p:txBody>
          <a:bodyPr/>
          <a:lstStyle/>
          <a:p>
            <a:fld id="{71B7BAC7-FE87-40F6-AA24-4F4685D1B022}" type="slidenum">
              <a:rPr lang="en-US" smtClean="0"/>
              <a:t>26</a:t>
            </a:fld>
            <a:endParaRPr lang="en-US"/>
          </a:p>
        </p:txBody>
      </p:sp>
    </p:spTree>
    <p:extLst>
      <p:ext uri="{BB962C8B-B14F-4D97-AF65-F5344CB8AC3E}">
        <p14:creationId xmlns:p14="http://schemas.microsoft.com/office/powerpoint/2010/main" val="38644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983" y="0"/>
            <a:ext cx="9029700" cy="675399"/>
          </a:xfrm>
        </p:spPr>
        <p:txBody>
          <a:bodyPr>
            <a:normAutofit fontScale="90000"/>
          </a:bodyPr>
          <a:lstStyle/>
          <a:p>
            <a:pPr algn="ctr"/>
            <a:r>
              <a:rPr lang="en-US" b="1" dirty="0"/>
              <a:t>Anonymity</a:t>
            </a:r>
          </a:p>
        </p:txBody>
      </p:sp>
      <p:pic>
        <p:nvPicPr>
          <p:cNvPr id="4" name="Picture 3"/>
          <p:cNvPicPr>
            <a:picLocks noChangeAspect="1"/>
          </p:cNvPicPr>
          <p:nvPr/>
        </p:nvPicPr>
        <p:blipFill>
          <a:blip r:embed="rId3"/>
          <a:stretch>
            <a:fillRect/>
          </a:stretch>
        </p:blipFill>
        <p:spPr>
          <a:xfrm>
            <a:off x="7257702" y="1469188"/>
            <a:ext cx="4445220" cy="4963829"/>
          </a:xfrm>
          <a:prstGeom prst="rect">
            <a:avLst/>
          </a:prstGeom>
        </p:spPr>
      </p:pic>
      <p:sp>
        <p:nvSpPr>
          <p:cNvPr id="6" name="Rectangle 5"/>
          <p:cNvSpPr/>
          <p:nvPr/>
        </p:nvSpPr>
        <p:spPr>
          <a:xfrm>
            <a:off x="603978" y="745278"/>
            <a:ext cx="5702230" cy="954107"/>
          </a:xfrm>
          <a:prstGeom prst="rect">
            <a:avLst/>
          </a:prstGeom>
        </p:spPr>
        <p:txBody>
          <a:bodyPr wrap="square">
            <a:spAutoFit/>
          </a:bodyPr>
          <a:lstStyle/>
          <a:p>
            <a:r>
              <a:rPr lang="en-US" sz="2800" dirty="0"/>
              <a:t>Anonymity has, and always will be, at the heart the Internet.</a:t>
            </a:r>
          </a:p>
        </p:txBody>
      </p:sp>
      <p:sp>
        <p:nvSpPr>
          <p:cNvPr id="7" name="Rectangle 6"/>
          <p:cNvSpPr/>
          <p:nvPr/>
        </p:nvSpPr>
        <p:spPr>
          <a:xfrm>
            <a:off x="6969016" y="1016589"/>
            <a:ext cx="5022593" cy="369332"/>
          </a:xfrm>
          <a:prstGeom prst="rect">
            <a:avLst/>
          </a:prstGeom>
        </p:spPr>
        <p:txBody>
          <a:bodyPr wrap="none">
            <a:spAutoFit/>
          </a:bodyPr>
          <a:lstStyle/>
          <a:p>
            <a:r>
              <a:rPr lang="en-US" dirty="0"/>
              <a:t> As the famous 1993 New Yorker cartoon illustrates:</a:t>
            </a:r>
          </a:p>
        </p:txBody>
      </p:sp>
      <p:sp>
        <p:nvSpPr>
          <p:cNvPr id="8" name="Rectangle 7"/>
          <p:cNvSpPr/>
          <p:nvPr/>
        </p:nvSpPr>
        <p:spPr>
          <a:xfrm>
            <a:off x="424849" y="1945038"/>
            <a:ext cx="6096000" cy="1815882"/>
          </a:xfrm>
          <a:prstGeom prst="rect">
            <a:avLst/>
          </a:prstGeom>
        </p:spPr>
        <p:txBody>
          <a:bodyPr>
            <a:spAutoFit/>
          </a:bodyPr>
          <a:lstStyle/>
          <a:p>
            <a:pPr algn="just"/>
            <a:r>
              <a:rPr lang="en-US" sz="2800" dirty="0" smtClean="0"/>
              <a:t>When </a:t>
            </a:r>
            <a:r>
              <a:rPr lang="en-US" sz="2800" dirty="0"/>
              <a:t>we talk about anonymity online we refer to the fact that messages posted anonymously cannot be linked back to the offline identity of the sender.</a:t>
            </a:r>
          </a:p>
        </p:txBody>
      </p:sp>
      <p:sp>
        <p:nvSpPr>
          <p:cNvPr id="9" name="Rectangle 8"/>
          <p:cNvSpPr/>
          <p:nvPr/>
        </p:nvSpPr>
        <p:spPr>
          <a:xfrm>
            <a:off x="2014788" y="5909607"/>
            <a:ext cx="184731" cy="369332"/>
          </a:xfrm>
          <a:prstGeom prst="rect">
            <a:avLst/>
          </a:prstGeom>
        </p:spPr>
        <p:txBody>
          <a:bodyPr wrap="none">
            <a:spAutoFit/>
          </a:bodyPr>
          <a:lstStyle/>
          <a:p>
            <a:endParaRPr lang="en-US" dirty="0"/>
          </a:p>
        </p:txBody>
      </p:sp>
      <p:sp>
        <p:nvSpPr>
          <p:cNvPr id="10" name="Rectangle 9"/>
          <p:cNvSpPr/>
          <p:nvPr/>
        </p:nvSpPr>
        <p:spPr>
          <a:xfrm>
            <a:off x="424849" y="4006573"/>
            <a:ext cx="6096000" cy="954107"/>
          </a:xfrm>
          <a:prstGeom prst="rect">
            <a:avLst/>
          </a:prstGeom>
        </p:spPr>
        <p:txBody>
          <a:bodyPr>
            <a:spAutoFit/>
          </a:bodyPr>
          <a:lstStyle/>
          <a:p>
            <a:r>
              <a:rPr lang="en-US" sz="2800" dirty="0"/>
              <a:t>A key identifier that follows us as we navigate online is our </a:t>
            </a:r>
            <a:r>
              <a:rPr lang="en-US" sz="2800" b="1" dirty="0"/>
              <a:t>IP address</a:t>
            </a:r>
          </a:p>
        </p:txBody>
      </p:sp>
      <p:sp>
        <p:nvSpPr>
          <p:cNvPr id="11" name="Rectangle 10"/>
          <p:cNvSpPr/>
          <p:nvPr/>
        </p:nvSpPr>
        <p:spPr>
          <a:xfrm>
            <a:off x="424849" y="5140166"/>
            <a:ext cx="5573788" cy="954107"/>
          </a:xfrm>
          <a:prstGeom prst="rect">
            <a:avLst/>
          </a:prstGeom>
        </p:spPr>
        <p:txBody>
          <a:bodyPr wrap="square">
            <a:spAutoFit/>
          </a:bodyPr>
          <a:lstStyle/>
          <a:p>
            <a:r>
              <a:rPr lang="en-US" sz="2800" dirty="0"/>
              <a:t>Only a few platforms, such as </a:t>
            </a:r>
            <a:r>
              <a:rPr lang="en-US" sz="2800" dirty="0">
                <a:hlinkClick r:id="rId4"/>
              </a:rPr>
              <a:t>Tor</a:t>
            </a:r>
            <a:r>
              <a:rPr lang="en-US" sz="2800" dirty="0" smtClean="0"/>
              <a:t>, cannot be tracked.</a:t>
            </a:r>
            <a:endParaRPr lang="en-US" sz="2800" dirty="0"/>
          </a:p>
        </p:txBody>
      </p:sp>
      <p:sp>
        <p:nvSpPr>
          <p:cNvPr id="12" name="Rectangle 11"/>
          <p:cNvSpPr/>
          <p:nvPr/>
        </p:nvSpPr>
        <p:spPr>
          <a:xfrm>
            <a:off x="7341129" y="1617267"/>
            <a:ext cx="4361793" cy="1015663"/>
          </a:xfrm>
          <a:prstGeom prst="rect">
            <a:avLst/>
          </a:prstGeom>
          <a:solidFill>
            <a:schemeClr val="accent4">
              <a:lumMod val="20000"/>
              <a:lumOff val="80000"/>
            </a:schemeClr>
          </a:solidFill>
        </p:spPr>
        <p:txBody>
          <a:bodyPr wrap="square">
            <a:spAutoFit/>
          </a:bodyPr>
          <a:lstStyle/>
          <a:p>
            <a:pPr marL="342900" indent="-342900">
              <a:buFont typeface="Wingdings" panose="05000000000000000000" pitchFamily="2" charset="2"/>
              <a:buChar char="ü"/>
            </a:pPr>
            <a:r>
              <a:rPr lang="en-US" sz="2000" dirty="0"/>
              <a:t>You can say whoever you are</a:t>
            </a:r>
          </a:p>
          <a:p>
            <a:pPr marL="342900" indent="-342900">
              <a:buFont typeface="Wingdings" panose="05000000000000000000" pitchFamily="2" charset="2"/>
              <a:buChar char="ü"/>
            </a:pPr>
            <a:r>
              <a:rPr lang="en-US" sz="2000" dirty="0" smtClean="0"/>
              <a:t>You </a:t>
            </a:r>
            <a:r>
              <a:rPr lang="en-US" sz="2000" dirty="0"/>
              <a:t>can say whatever you are</a:t>
            </a:r>
          </a:p>
          <a:p>
            <a:pPr marL="342900" indent="-342900">
              <a:buFont typeface="Wingdings" panose="05000000000000000000" pitchFamily="2" charset="2"/>
              <a:buChar char="ü"/>
            </a:pPr>
            <a:r>
              <a:rPr lang="en-US" sz="2000" dirty="0" smtClean="0"/>
              <a:t>You </a:t>
            </a:r>
            <a:r>
              <a:rPr lang="en-US" sz="2000" dirty="0"/>
              <a:t>can make up a persona </a:t>
            </a:r>
          </a:p>
        </p:txBody>
      </p:sp>
      <p:sp>
        <p:nvSpPr>
          <p:cNvPr id="3" name="Slide Number Placeholder 2"/>
          <p:cNvSpPr>
            <a:spLocks noGrp="1"/>
          </p:cNvSpPr>
          <p:nvPr>
            <p:ph type="sldNum" sz="quarter" idx="12"/>
          </p:nvPr>
        </p:nvSpPr>
        <p:spPr/>
        <p:txBody>
          <a:bodyPr/>
          <a:lstStyle/>
          <a:p>
            <a:fld id="{71B7BAC7-FE87-40F6-AA24-4F4685D1B022}" type="slidenum">
              <a:rPr lang="en-US" smtClean="0"/>
              <a:t>27</a:t>
            </a:fld>
            <a:endParaRPr lang="en-US"/>
          </a:p>
        </p:txBody>
      </p:sp>
    </p:spTree>
    <p:extLst>
      <p:ext uri="{BB962C8B-B14F-4D97-AF65-F5344CB8AC3E}">
        <p14:creationId xmlns:p14="http://schemas.microsoft.com/office/powerpoint/2010/main" val="352674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012" y="365125"/>
            <a:ext cx="9029700" cy="1022241"/>
          </a:xfrm>
        </p:spPr>
        <p:txBody>
          <a:bodyPr>
            <a:normAutofit/>
          </a:bodyPr>
          <a:lstStyle/>
          <a:p>
            <a:pPr algn="ctr"/>
            <a:r>
              <a:rPr lang="en-US" b="1" dirty="0" smtClean="0"/>
              <a:t>Many transactions need ID</a:t>
            </a:r>
            <a:endParaRPr lang="en-US" b="1" dirty="0"/>
          </a:p>
        </p:txBody>
      </p:sp>
      <p:sp>
        <p:nvSpPr>
          <p:cNvPr id="3" name="Content Placeholder 2"/>
          <p:cNvSpPr>
            <a:spLocks noGrp="1"/>
          </p:cNvSpPr>
          <p:nvPr>
            <p:ph idx="1"/>
          </p:nvPr>
        </p:nvSpPr>
        <p:spPr>
          <a:xfrm>
            <a:off x="490044" y="1683736"/>
            <a:ext cx="11066079" cy="4023381"/>
          </a:xfrm>
        </p:spPr>
        <p:txBody>
          <a:bodyPr>
            <a:normAutofit/>
          </a:bodyPr>
          <a:lstStyle/>
          <a:p>
            <a:pPr marL="0" indent="0">
              <a:buNone/>
            </a:pPr>
            <a:r>
              <a:rPr lang="en-US" b="1" dirty="0"/>
              <a:t>Anonymity</a:t>
            </a:r>
            <a:r>
              <a:rPr lang="en-US" dirty="0"/>
              <a:t> </a:t>
            </a:r>
            <a:r>
              <a:rPr lang="en-US" dirty="0" smtClean="0"/>
              <a:t>is quite impossible</a:t>
            </a:r>
          </a:p>
          <a:p>
            <a:r>
              <a:rPr lang="en-US" dirty="0" smtClean="0"/>
              <a:t>You </a:t>
            </a:r>
            <a:r>
              <a:rPr lang="en-US" dirty="0"/>
              <a:t>must provide an address to receive </a:t>
            </a:r>
            <a:r>
              <a:rPr lang="en-US" dirty="0" smtClean="0"/>
              <a:t>goods.</a:t>
            </a:r>
            <a:endParaRPr lang="en-US" dirty="0"/>
          </a:p>
          <a:p>
            <a:r>
              <a:rPr lang="en-US" dirty="0" smtClean="0"/>
              <a:t>You </a:t>
            </a:r>
            <a:r>
              <a:rPr lang="en-US" dirty="0"/>
              <a:t>must give your name for travel </a:t>
            </a:r>
            <a:r>
              <a:rPr lang="en-US" dirty="0" smtClean="0"/>
              <a:t>booking.</a:t>
            </a:r>
            <a:endParaRPr lang="en-US" dirty="0"/>
          </a:p>
          <a:p>
            <a:r>
              <a:rPr lang="en-US" dirty="0" smtClean="0"/>
              <a:t>You </a:t>
            </a:r>
            <a:r>
              <a:rPr lang="en-US" dirty="0"/>
              <a:t>must reveal your location to get cellular </a:t>
            </a:r>
            <a:r>
              <a:rPr lang="en-US" dirty="0" smtClean="0"/>
              <a:t>service.</a:t>
            </a:r>
            <a:endParaRPr lang="en-US" dirty="0"/>
          </a:p>
          <a:p>
            <a:r>
              <a:rPr lang="en-US" dirty="0" smtClean="0"/>
              <a:t>You </a:t>
            </a:r>
            <a:r>
              <a:rPr lang="en-US" dirty="0"/>
              <a:t>must disclose intimate details of your </a:t>
            </a:r>
            <a:r>
              <a:rPr lang="en-US" dirty="0" smtClean="0"/>
              <a:t>health care </a:t>
            </a:r>
            <a:r>
              <a:rPr lang="en-US" dirty="0"/>
              <a:t>and lifestyle to get effective medical </a:t>
            </a:r>
            <a:r>
              <a:rPr lang="en-US" dirty="0" smtClean="0"/>
              <a:t>care.</a:t>
            </a:r>
          </a:p>
          <a:p>
            <a:pPr marL="0" indent="0">
              <a:buNone/>
            </a:pPr>
            <a:r>
              <a:rPr lang="en-US" dirty="0"/>
              <a:t>Anonymity is virtually impossible, with enough other </a:t>
            </a:r>
            <a:r>
              <a:rPr lang="en-US" dirty="0" smtClean="0"/>
              <a:t>data</a:t>
            </a:r>
          </a:p>
          <a:p>
            <a:r>
              <a:rPr lang="en-US" dirty="0"/>
              <a:t>Face can be </a:t>
            </a:r>
            <a:r>
              <a:rPr lang="en-US" dirty="0" err="1"/>
              <a:t>recognised</a:t>
            </a:r>
            <a:r>
              <a:rPr lang="en-US" dirty="0"/>
              <a:t> in image data</a:t>
            </a:r>
          </a:p>
        </p:txBody>
      </p:sp>
      <p:sp>
        <p:nvSpPr>
          <p:cNvPr id="4" name="Slide Number Placeholder 3"/>
          <p:cNvSpPr>
            <a:spLocks noGrp="1"/>
          </p:cNvSpPr>
          <p:nvPr>
            <p:ph type="sldNum" sz="quarter" idx="12"/>
          </p:nvPr>
        </p:nvSpPr>
        <p:spPr/>
        <p:txBody>
          <a:bodyPr/>
          <a:lstStyle/>
          <a:p>
            <a:fld id="{71B7BAC7-FE87-40F6-AA24-4F4685D1B022}" type="slidenum">
              <a:rPr lang="en-US" smtClean="0"/>
              <a:t>28</a:t>
            </a:fld>
            <a:endParaRPr lang="en-US"/>
          </a:p>
        </p:txBody>
      </p:sp>
    </p:spTree>
    <p:extLst>
      <p:ext uri="{BB962C8B-B14F-4D97-AF65-F5344CB8AC3E}">
        <p14:creationId xmlns:p14="http://schemas.microsoft.com/office/powerpoint/2010/main" val="350154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5171" y="232389"/>
            <a:ext cx="9029700" cy="844243"/>
          </a:xfrm>
        </p:spPr>
        <p:txBody>
          <a:bodyPr/>
          <a:lstStyle/>
          <a:p>
            <a:pPr algn="ctr"/>
            <a:r>
              <a:rPr lang="en-US" dirty="0" smtClean="0"/>
              <a:t>Case Study</a:t>
            </a:r>
            <a:endParaRPr lang="en-US" dirty="0"/>
          </a:p>
        </p:txBody>
      </p:sp>
      <p:sp>
        <p:nvSpPr>
          <p:cNvPr id="3" name="Content Placeholder 2"/>
          <p:cNvSpPr>
            <a:spLocks noGrp="1"/>
          </p:cNvSpPr>
          <p:nvPr>
            <p:ph idx="1"/>
          </p:nvPr>
        </p:nvSpPr>
        <p:spPr>
          <a:xfrm>
            <a:off x="1134395" y="1648645"/>
            <a:ext cx="10502081" cy="4351338"/>
          </a:xfrm>
        </p:spPr>
        <p:txBody>
          <a:bodyPr/>
          <a:lstStyle/>
          <a:p>
            <a:pPr marL="0" indent="0" algn="just">
              <a:buNone/>
            </a:pPr>
            <a:r>
              <a:rPr lang="en-US" dirty="0">
                <a:solidFill>
                  <a:srgbClr val="333333"/>
                </a:solidFill>
                <a:latin typeface="Libre Franklin"/>
              </a:rPr>
              <a:t>The Princeton Dialogues on AI and Ethics has released six long-format case studies exploring issues at the intersection of AI, ethics and society. </a:t>
            </a:r>
            <a:endParaRPr lang="en-US" dirty="0" smtClean="0">
              <a:hlinkClick r:id="rId2"/>
            </a:endParaRPr>
          </a:p>
          <a:p>
            <a:r>
              <a:rPr lang="en-US" dirty="0" smtClean="0">
                <a:hlinkClick r:id="rId2"/>
              </a:rPr>
              <a:t>https</a:t>
            </a:r>
            <a:r>
              <a:rPr lang="en-US" dirty="0">
                <a:hlinkClick r:id="rId2"/>
              </a:rPr>
              <a:t>://aiethics.princeton.edu/case-studies/case-study-pdfs</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71B7BAC7-FE87-40F6-AA24-4F4685D1B022}" type="slidenum">
              <a:rPr lang="en-US" smtClean="0"/>
              <a:t>29</a:t>
            </a:fld>
            <a:endParaRPr lang="en-US"/>
          </a:p>
        </p:txBody>
      </p:sp>
    </p:spTree>
    <p:extLst>
      <p:ext uri="{BB962C8B-B14F-4D97-AF65-F5344CB8AC3E}">
        <p14:creationId xmlns:p14="http://schemas.microsoft.com/office/powerpoint/2010/main" val="368749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30765" y="95868"/>
            <a:ext cx="9029700" cy="739852"/>
          </a:xfrm>
        </p:spPr>
        <p:txBody>
          <a:bodyPr>
            <a:normAutofit fontScale="90000"/>
          </a:bodyPr>
          <a:lstStyle/>
          <a:p>
            <a:pPr algn="ctr"/>
            <a:r>
              <a:rPr lang="en-US" b="1" dirty="0" smtClean="0"/>
              <a:t>What are Ethics?</a:t>
            </a:r>
            <a:endParaRPr lang="en-US" b="1" dirty="0"/>
          </a:p>
        </p:txBody>
      </p:sp>
      <p:sp>
        <p:nvSpPr>
          <p:cNvPr id="5" name="Content Placeholder 4"/>
          <p:cNvSpPr>
            <a:spLocks noGrp="1"/>
          </p:cNvSpPr>
          <p:nvPr>
            <p:ph idx="1"/>
          </p:nvPr>
        </p:nvSpPr>
        <p:spPr>
          <a:xfrm>
            <a:off x="516130" y="948761"/>
            <a:ext cx="11023546" cy="4351338"/>
          </a:xfrm>
        </p:spPr>
        <p:txBody>
          <a:bodyPr>
            <a:normAutofit/>
          </a:bodyPr>
          <a:lstStyle/>
          <a:p>
            <a:pPr marL="0" indent="0" algn="just">
              <a:buNone/>
            </a:pPr>
            <a:r>
              <a:rPr lang="en-US" b="1" dirty="0" smtClean="0"/>
              <a:t>Ethics</a:t>
            </a:r>
            <a:r>
              <a:rPr lang="en-US" dirty="0" smtClean="0"/>
              <a:t> </a:t>
            </a:r>
            <a:r>
              <a:rPr lang="en-US" dirty="0"/>
              <a:t>describe a code of </a:t>
            </a:r>
            <a:r>
              <a:rPr lang="en-US" dirty="0" smtClean="0"/>
              <a:t>behavior (what </a:t>
            </a:r>
            <a:r>
              <a:rPr lang="en-US" dirty="0"/>
              <a:t>is right and </a:t>
            </a:r>
            <a:r>
              <a:rPr lang="en-US" dirty="0" smtClean="0"/>
              <a:t>wrong).</a:t>
            </a:r>
          </a:p>
          <a:p>
            <a:pPr lvl="1" algn="just">
              <a:buFont typeface="Courier New" panose="02070309020205020404" pitchFamily="49" charset="0"/>
              <a:buChar char="o"/>
            </a:pPr>
            <a:r>
              <a:rPr lang="en-US" sz="2600" dirty="0"/>
              <a:t>They are shared value / societal </a:t>
            </a:r>
            <a:r>
              <a:rPr lang="en-US" sz="2600" dirty="0" smtClean="0"/>
              <a:t>rule</a:t>
            </a:r>
          </a:p>
          <a:p>
            <a:pPr lvl="1" algn="just">
              <a:buFont typeface="Courier New" panose="02070309020205020404" pitchFamily="49" charset="0"/>
              <a:buChar char="o"/>
            </a:pPr>
            <a:r>
              <a:rPr lang="en-US" sz="2600" dirty="0"/>
              <a:t>Ethic is not </a:t>
            </a:r>
            <a:r>
              <a:rPr lang="en-US" sz="2600" dirty="0" smtClean="0"/>
              <a:t>law</a:t>
            </a:r>
          </a:p>
          <a:p>
            <a:pPr lvl="1" algn="just">
              <a:buFont typeface="Courier New" panose="02070309020205020404" pitchFamily="49" charset="0"/>
              <a:buChar char="o"/>
            </a:pPr>
            <a:r>
              <a:rPr lang="en-US" sz="2600" dirty="0"/>
              <a:t>No philosophical questions, but ethical practice </a:t>
            </a:r>
            <a:r>
              <a:rPr lang="en-US" sz="2600" dirty="0" smtClean="0"/>
              <a:t>of Data </a:t>
            </a:r>
            <a:r>
              <a:rPr lang="en-US" sz="2600" dirty="0"/>
              <a:t>Science</a:t>
            </a:r>
            <a:endParaRPr lang="en-US" sz="2600" dirty="0" smtClean="0"/>
          </a:p>
          <a:p>
            <a:pPr algn="just"/>
            <a:r>
              <a:rPr lang="en-US" b="1" dirty="0" smtClean="0"/>
              <a:t>Data ethics </a:t>
            </a:r>
            <a:r>
              <a:rPr lang="en-US" dirty="0" smtClean="0"/>
              <a:t>encompass </a:t>
            </a:r>
            <a:r>
              <a:rPr lang="en-US" dirty="0"/>
              <a:t>the following: Data Handling: generation, recording, curation, processing, dissemination, sharing, and use. Algorithms: AI, artificial agents, machine learning, and robots</a:t>
            </a:r>
            <a:r>
              <a:rPr lang="en-US" dirty="0" smtClean="0"/>
              <a:t>.</a:t>
            </a:r>
          </a:p>
          <a:p>
            <a:endParaRPr lang="en-US" dirty="0" smtClean="0"/>
          </a:p>
          <a:p>
            <a:pPr marL="0" indent="0">
              <a:buNone/>
            </a:pPr>
            <a:endParaRPr lang="en-US" dirty="0" smtClean="0"/>
          </a:p>
        </p:txBody>
      </p:sp>
      <p:pic>
        <p:nvPicPr>
          <p:cNvPr id="2" name="Picture 1"/>
          <p:cNvPicPr>
            <a:picLocks noChangeAspect="1"/>
          </p:cNvPicPr>
          <p:nvPr/>
        </p:nvPicPr>
        <p:blipFill>
          <a:blip r:embed="rId2"/>
          <a:stretch>
            <a:fillRect/>
          </a:stretch>
        </p:blipFill>
        <p:spPr>
          <a:xfrm>
            <a:off x="3992929" y="4139128"/>
            <a:ext cx="3853212" cy="2548024"/>
          </a:xfrm>
          <a:prstGeom prst="rect">
            <a:avLst/>
          </a:prstGeom>
        </p:spPr>
      </p:pic>
      <p:sp>
        <p:nvSpPr>
          <p:cNvPr id="3" name="Slide Number Placeholder 2"/>
          <p:cNvSpPr>
            <a:spLocks noGrp="1"/>
          </p:cNvSpPr>
          <p:nvPr>
            <p:ph type="sldNum" sz="quarter" idx="12"/>
          </p:nvPr>
        </p:nvSpPr>
        <p:spPr/>
        <p:txBody>
          <a:bodyPr/>
          <a:lstStyle/>
          <a:p>
            <a:fld id="{71B7BAC7-FE87-40F6-AA24-4F4685D1B022}" type="slidenum">
              <a:rPr lang="en-US" smtClean="0"/>
              <a:t>3</a:t>
            </a:fld>
            <a:endParaRPr lang="en-US"/>
          </a:p>
        </p:txBody>
      </p:sp>
    </p:spTree>
    <p:extLst>
      <p:ext uri="{BB962C8B-B14F-4D97-AF65-F5344CB8AC3E}">
        <p14:creationId xmlns:p14="http://schemas.microsoft.com/office/powerpoint/2010/main" val="34937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42582" y="39469"/>
            <a:ext cx="7818386" cy="646331"/>
          </a:xfrm>
          <a:prstGeom prst="rect">
            <a:avLst/>
          </a:prstGeom>
        </p:spPr>
        <p:txBody>
          <a:bodyPr wrap="square">
            <a:spAutoFit/>
          </a:bodyPr>
          <a:lstStyle/>
          <a:p>
            <a:r>
              <a:rPr lang="en-US" sz="3600" dirty="0"/>
              <a:t>The ethics of collecting </a:t>
            </a:r>
            <a:r>
              <a:rPr lang="en-US" sz="3600" dirty="0" smtClean="0"/>
              <a:t>data (10:17 </a:t>
            </a:r>
            <a:r>
              <a:rPr lang="en-US" sz="3600" dirty="0" err="1" smtClean="0"/>
              <a:t>mins</a:t>
            </a:r>
            <a:r>
              <a:rPr lang="en-US" sz="3600" dirty="0" smtClean="0"/>
              <a:t>)</a:t>
            </a:r>
            <a:endParaRPr lang="en-US" sz="3600" dirty="0"/>
          </a:p>
        </p:txBody>
      </p:sp>
      <p:pic>
        <p:nvPicPr>
          <p:cNvPr id="1026" name="Picture 2" descr="Image result for ted tal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 y="-375552"/>
            <a:ext cx="3810000" cy="14763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4051607" y="653339"/>
            <a:ext cx="7924800" cy="369332"/>
          </a:xfrm>
          <a:prstGeom prst="rect">
            <a:avLst/>
          </a:prstGeom>
        </p:spPr>
        <p:txBody>
          <a:bodyPr wrap="square">
            <a:spAutoFit/>
          </a:bodyPr>
          <a:lstStyle/>
          <a:p>
            <a:r>
              <a:rPr lang="en-US" dirty="0">
                <a:hlinkClick r:id="rId5"/>
              </a:rPr>
              <a:t>https://www.ted.com/talks/marie_wallace_the_ethics_of_collecting_data</a:t>
            </a:r>
            <a:endParaRPr lang="en-US" dirty="0"/>
          </a:p>
        </p:txBody>
      </p:sp>
      <p:pic>
        <p:nvPicPr>
          <p:cNvPr id="12" name="8JLzs_xVKxY"/>
          <p:cNvPicPr>
            <a:picLocks noGrp="1" noRot="1" noChangeAspect="1"/>
          </p:cNvPicPr>
          <p:nvPr>
            <p:ph idx="1"/>
            <a:videoFile r:link="rId1"/>
            <p:extLst>
              <p:ext uri="{DAA4B4D4-6D71-4841-9C94-3DE7FCFB9230}">
                <p14:media xmlns:p14="http://schemas.microsoft.com/office/powerpoint/2010/main" r:link="rId2"/>
              </p:ext>
            </p:extLst>
          </p:nvPr>
        </p:nvPicPr>
        <p:blipFill>
          <a:blip r:embed="rId6"/>
          <a:stretch>
            <a:fillRect/>
          </a:stretch>
        </p:blipFill>
        <p:spPr>
          <a:xfrm>
            <a:off x="1209368" y="1299670"/>
            <a:ext cx="9674940" cy="5442155"/>
          </a:xfrm>
          <a:prstGeom prst="rect">
            <a:avLst/>
          </a:prstGeom>
        </p:spPr>
      </p:pic>
      <p:sp>
        <p:nvSpPr>
          <p:cNvPr id="2" name="Slide Number Placeholder 1"/>
          <p:cNvSpPr>
            <a:spLocks noGrp="1"/>
          </p:cNvSpPr>
          <p:nvPr>
            <p:ph type="sldNum" sz="quarter" idx="12"/>
          </p:nvPr>
        </p:nvSpPr>
        <p:spPr/>
        <p:txBody>
          <a:bodyPr/>
          <a:lstStyle/>
          <a:p>
            <a:fld id="{71B7BAC7-FE87-40F6-AA24-4F4685D1B022}" type="slidenum">
              <a:rPr lang="en-US" smtClean="0"/>
              <a:t>30</a:t>
            </a:fld>
            <a:endParaRPr lang="en-US"/>
          </a:p>
        </p:txBody>
      </p:sp>
    </p:spTree>
    <p:extLst>
      <p:ext uri="{BB962C8B-B14F-4D97-AF65-F5344CB8AC3E}">
        <p14:creationId xmlns:p14="http://schemas.microsoft.com/office/powerpoint/2010/main" val="312187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4010" y="0"/>
            <a:ext cx="9029700" cy="911883"/>
          </a:xfrm>
        </p:spPr>
        <p:txBody>
          <a:bodyPr/>
          <a:lstStyle/>
          <a:p>
            <a:r>
              <a:rPr lang="en-US" dirty="0" smtClean="0"/>
              <a:t>Resources:</a:t>
            </a:r>
            <a:endParaRPr lang="en-US" dirty="0"/>
          </a:p>
        </p:txBody>
      </p:sp>
      <p:sp>
        <p:nvSpPr>
          <p:cNvPr id="3" name="Content Placeholder 2"/>
          <p:cNvSpPr>
            <a:spLocks noGrp="1"/>
          </p:cNvSpPr>
          <p:nvPr>
            <p:ph idx="1"/>
          </p:nvPr>
        </p:nvSpPr>
        <p:spPr>
          <a:xfrm>
            <a:off x="488731" y="911883"/>
            <a:ext cx="11225048" cy="522779"/>
          </a:xfrm>
        </p:spPr>
        <p:txBody>
          <a:bodyPr/>
          <a:lstStyle/>
          <a:p>
            <a:r>
              <a:rPr lang="en-US" sz="2400" dirty="0">
                <a:hlinkClick r:id="rId2"/>
              </a:rPr>
              <a:t>https://</a:t>
            </a:r>
            <a:r>
              <a:rPr lang="en-US" sz="2400" dirty="0" smtClean="0">
                <a:hlinkClick r:id="rId2"/>
              </a:rPr>
              <a:t>www.slideshare.net/HJvanVeen/ethics-in-data-science-and-machine-learning</a:t>
            </a:r>
            <a:r>
              <a:rPr lang="en-US" sz="2400" dirty="0" smtClean="0"/>
              <a:t> </a:t>
            </a:r>
            <a:endParaRPr lang="en-US" sz="2400" dirty="0"/>
          </a:p>
        </p:txBody>
      </p:sp>
      <p:pic>
        <p:nvPicPr>
          <p:cNvPr id="4" name="Picture 3"/>
          <p:cNvPicPr>
            <a:picLocks noChangeAspect="1"/>
          </p:cNvPicPr>
          <p:nvPr/>
        </p:nvPicPr>
        <p:blipFill>
          <a:blip r:embed="rId3"/>
          <a:stretch>
            <a:fillRect/>
          </a:stretch>
        </p:blipFill>
        <p:spPr>
          <a:xfrm>
            <a:off x="488731" y="2346545"/>
            <a:ext cx="10753725" cy="4371975"/>
          </a:xfrm>
          <a:prstGeom prst="rect">
            <a:avLst/>
          </a:prstGeom>
        </p:spPr>
      </p:pic>
      <p:sp>
        <p:nvSpPr>
          <p:cNvPr id="5" name="Rectangle 4"/>
          <p:cNvSpPr/>
          <p:nvPr/>
        </p:nvSpPr>
        <p:spPr>
          <a:xfrm>
            <a:off x="3756691" y="1536660"/>
            <a:ext cx="3563090" cy="707886"/>
          </a:xfrm>
          <a:prstGeom prst="rect">
            <a:avLst/>
          </a:prstGeom>
          <a:noFill/>
        </p:spPr>
        <p:txBody>
          <a:bodyPr wrap="none" lIns="91440" tIns="45720" rIns="91440" bIns="45720">
            <a:spAutoFit/>
          </a:bodyPr>
          <a:lstStyle/>
          <a:p>
            <a:pPr algn="ctr"/>
            <a:r>
              <a:rPr lang="en-US" sz="4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Take this course</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Slide Number Placeholder 5"/>
          <p:cNvSpPr>
            <a:spLocks noGrp="1"/>
          </p:cNvSpPr>
          <p:nvPr>
            <p:ph type="sldNum" sz="quarter" idx="12"/>
          </p:nvPr>
        </p:nvSpPr>
        <p:spPr/>
        <p:txBody>
          <a:bodyPr/>
          <a:lstStyle/>
          <a:p>
            <a:fld id="{71B7BAC7-FE87-40F6-AA24-4F4685D1B022}" type="slidenum">
              <a:rPr lang="en-US" smtClean="0"/>
              <a:t>31</a:t>
            </a:fld>
            <a:endParaRPr lang="en-US"/>
          </a:p>
        </p:txBody>
      </p:sp>
    </p:spTree>
    <p:extLst>
      <p:ext uri="{BB962C8B-B14F-4D97-AF65-F5344CB8AC3E}">
        <p14:creationId xmlns:p14="http://schemas.microsoft.com/office/powerpoint/2010/main" val="302429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48328" y="1341947"/>
            <a:ext cx="5895343" cy="8126672"/>
          </a:xfrm>
          <a:prstGeom prst="rect">
            <a:avLst/>
          </a:prstGeom>
        </p:spPr>
      </p:pic>
      <p:sp>
        <p:nvSpPr>
          <p:cNvPr id="2" name="Slide Number Placeholder 1"/>
          <p:cNvSpPr>
            <a:spLocks noGrp="1"/>
          </p:cNvSpPr>
          <p:nvPr>
            <p:ph type="sldNum" sz="quarter" idx="12"/>
          </p:nvPr>
        </p:nvSpPr>
        <p:spPr/>
        <p:txBody>
          <a:bodyPr/>
          <a:lstStyle/>
          <a:p>
            <a:fld id="{71B7BAC7-FE87-40F6-AA24-4F4685D1B022}" type="slidenum">
              <a:rPr lang="en-US" smtClean="0"/>
              <a:t>32</a:t>
            </a:fld>
            <a:endParaRPr lang="en-US"/>
          </a:p>
        </p:txBody>
      </p:sp>
    </p:spTree>
    <p:extLst>
      <p:ext uri="{BB962C8B-B14F-4D97-AF65-F5344CB8AC3E}">
        <p14:creationId xmlns:p14="http://schemas.microsoft.com/office/powerpoint/2010/main" val="42349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32" y="0"/>
            <a:ext cx="10543868" cy="1325563"/>
          </a:xfrm>
        </p:spPr>
        <p:txBody>
          <a:bodyPr>
            <a:normAutofit/>
          </a:bodyPr>
          <a:lstStyle/>
          <a:p>
            <a:r>
              <a:rPr lang="en-US" dirty="0"/>
              <a:t>Why Ethics in Data Science is Important?</a:t>
            </a:r>
          </a:p>
        </p:txBody>
      </p:sp>
      <p:sp>
        <p:nvSpPr>
          <p:cNvPr id="3" name="Content Placeholder 2"/>
          <p:cNvSpPr>
            <a:spLocks noGrp="1"/>
          </p:cNvSpPr>
          <p:nvPr>
            <p:ph idx="1"/>
          </p:nvPr>
        </p:nvSpPr>
        <p:spPr>
          <a:xfrm>
            <a:off x="161003" y="1325563"/>
            <a:ext cx="11785191" cy="4351338"/>
          </a:xfrm>
        </p:spPr>
        <p:txBody>
          <a:bodyPr/>
          <a:lstStyle/>
          <a:p>
            <a:pPr marL="0" indent="0">
              <a:buNone/>
            </a:pPr>
            <a:r>
              <a:rPr lang="en-US" dirty="0"/>
              <a:t> </a:t>
            </a:r>
            <a:r>
              <a:rPr lang="en-US" b="1" dirty="0" smtClean="0"/>
              <a:t>Making </a:t>
            </a:r>
            <a:r>
              <a:rPr lang="en-US" b="1" dirty="0"/>
              <a:t>decisions about consumer credit</a:t>
            </a:r>
          </a:p>
          <a:p>
            <a:r>
              <a:rPr lang="en-US" dirty="0" smtClean="0"/>
              <a:t>In financial institution - To determine if people qualify for credit – use demographic data </a:t>
            </a:r>
            <a:r>
              <a:rPr lang="en-US" dirty="0" smtClean="0">
                <a:sym typeface="Wingdings" panose="05000000000000000000" pitchFamily="2" charset="2"/>
              </a:rPr>
              <a:t> traditional machine learning algorithm.</a:t>
            </a:r>
            <a:r>
              <a:rPr lang="en-US" dirty="0" smtClean="0"/>
              <a:t> </a:t>
            </a:r>
            <a:endParaRPr lang="en-US" dirty="0"/>
          </a:p>
        </p:txBody>
      </p:sp>
      <p:pic>
        <p:nvPicPr>
          <p:cNvPr id="5" name="Picture 4"/>
          <p:cNvPicPr>
            <a:picLocks noChangeAspect="1"/>
          </p:cNvPicPr>
          <p:nvPr/>
        </p:nvPicPr>
        <p:blipFill>
          <a:blip r:embed="rId3"/>
          <a:stretch>
            <a:fillRect/>
          </a:stretch>
        </p:blipFill>
        <p:spPr>
          <a:xfrm>
            <a:off x="161003" y="3058511"/>
            <a:ext cx="5761153" cy="2869324"/>
          </a:xfrm>
          <a:prstGeom prst="rect">
            <a:avLst/>
          </a:prstGeom>
        </p:spPr>
      </p:pic>
      <p:pic>
        <p:nvPicPr>
          <p:cNvPr id="6" name="Picture 5"/>
          <p:cNvPicPr>
            <a:picLocks noChangeAspect="1"/>
          </p:cNvPicPr>
          <p:nvPr/>
        </p:nvPicPr>
        <p:blipFill>
          <a:blip r:embed="rId4"/>
          <a:stretch>
            <a:fillRect/>
          </a:stretch>
        </p:blipFill>
        <p:spPr>
          <a:xfrm>
            <a:off x="6104867" y="3090043"/>
            <a:ext cx="5841327" cy="2869324"/>
          </a:xfrm>
          <a:prstGeom prst="rect">
            <a:avLst/>
          </a:prstGeom>
        </p:spPr>
      </p:pic>
      <p:sp>
        <p:nvSpPr>
          <p:cNvPr id="7" name="Rectangle 6"/>
          <p:cNvSpPr/>
          <p:nvPr/>
        </p:nvSpPr>
        <p:spPr>
          <a:xfrm>
            <a:off x="8969995" y="6080052"/>
            <a:ext cx="2976199" cy="369332"/>
          </a:xfrm>
          <a:prstGeom prst="rect">
            <a:avLst/>
          </a:prstGeom>
        </p:spPr>
        <p:txBody>
          <a:bodyPr wrap="none">
            <a:spAutoFit/>
          </a:bodyPr>
          <a:lstStyle/>
          <a:p>
            <a:r>
              <a:rPr lang="en-US" dirty="0"/>
              <a:t>this was an unethical decision</a:t>
            </a:r>
          </a:p>
        </p:txBody>
      </p:sp>
      <p:sp>
        <p:nvSpPr>
          <p:cNvPr id="8" name="Rectangle 7"/>
          <p:cNvSpPr/>
          <p:nvPr/>
        </p:nvSpPr>
        <p:spPr>
          <a:xfrm>
            <a:off x="1089086" y="6218551"/>
            <a:ext cx="7075398" cy="461665"/>
          </a:xfrm>
          <a:prstGeom prst="rect">
            <a:avLst/>
          </a:prstGeom>
          <a:solidFill>
            <a:schemeClr val="accent4">
              <a:lumMod val="60000"/>
              <a:lumOff val="40000"/>
            </a:schemeClr>
          </a:solidFill>
        </p:spPr>
        <p:txBody>
          <a:bodyPr wrap="none">
            <a:spAutoFit/>
          </a:bodyPr>
          <a:lstStyle/>
          <a:p>
            <a:r>
              <a:rPr lang="en-US" sz="2400" dirty="0" smtClean="0"/>
              <a:t>Data </a:t>
            </a:r>
            <a:r>
              <a:rPr lang="en-US" sz="2400" dirty="0"/>
              <a:t>used incorrectly can also cause unintended harm. </a:t>
            </a:r>
          </a:p>
        </p:txBody>
      </p:sp>
      <p:sp>
        <p:nvSpPr>
          <p:cNvPr id="4" name="Slide Number Placeholder 3"/>
          <p:cNvSpPr>
            <a:spLocks noGrp="1"/>
          </p:cNvSpPr>
          <p:nvPr>
            <p:ph type="sldNum" sz="quarter" idx="12"/>
          </p:nvPr>
        </p:nvSpPr>
        <p:spPr/>
        <p:txBody>
          <a:bodyPr/>
          <a:lstStyle/>
          <a:p>
            <a:fld id="{71B7BAC7-FE87-40F6-AA24-4F4685D1B022}" type="slidenum">
              <a:rPr lang="en-US" smtClean="0"/>
              <a:t>4</a:t>
            </a:fld>
            <a:endParaRPr lang="en-US"/>
          </a:p>
        </p:txBody>
      </p:sp>
    </p:spTree>
    <p:extLst>
      <p:ext uri="{BB962C8B-B14F-4D97-AF65-F5344CB8AC3E}">
        <p14:creationId xmlns:p14="http://schemas.microsoft.com/office/powerpoint/2010/main" val="235401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451" y="222063"/>
            <a:ext cx="11475983" cy="6151726"/>
          </a:xfrm>
        </p:spPr>
        <p:txBody>
          <a:bodyPr>
            <a:normAutofit fontScale="55000" lnSpcReduction="20000"/>
          </a:bodyPr>
          <a:lstStyle/>
          <a:p>
            <a:pPr marL="0" indent="0" algn="just">
              <a:buNone/>
            </a:pPr>
            <a:r>
              <a:rPr lang="en-US" sz="3800" b="1" dirty="0"/>
              <a:t>Instances of high-impact and high-profile data science research that has resulted in flawed or inaccurate findings, as well as ethical and legal quandaries. </a:t>
            </a:r>
            <a:endParaRPr lang="en-US" sz="3800" b="1" dirty="0" smtClean="0"/>
          </a:p>
          <a:p>
            <a:pPr marL="0" indent="0">
              <a:buNone/>
            </a:pPr>
            <a:endParaRPr lang="en-US" sz="3800" dirty="0" smtClean="0"/>
          </a:p>
          <a:p>
            <a:pPr marL="0" indent="0">
              <a:buNone/>
            </a:pPr>
            <a:r>
              <a:rPr lang="en-US" sz="3800" dirty="0" smtClean="0"/>
              <a:t>A </a:t>
            </a:r>
            <a:r>
              <a:rPr lang="en-US" sz="3800" dirty="0"/>
              <a:t>few examples are listed here:</a:t>
            </a:r>
          </a:p>
          <a:p>
            <a:endParaRPr lang="en-US" sz="3800" dirty="0"/>
          </a:p>
          <a:p>
            <a:pPr algn="just"/>
            <a:r>
              <a:rPr lang="en-US" sz="3800" dirty="0"/>
              <a:t>Inaccurate predictions of flu trends. In 2013, Google Flu Trends over-predicted true influenza-related doctors’ visits as determined by the Centers for Disease Control and Prevention. This has been primarily attributed to overreliance on outdated models (Butler, 2013).</a:t>
            </a:r>
          </a:p>
          <a:p>
            <a:pPr algn="just"/>
            <a:r>
              <a:rPr lang="en-US" sz="3800" dirty="0"/>
              <a:t>Release of personally identifiable data. The abundance of data available on individuals from companies and social media can present ethical dilemmas to researchers in terms of privacy, scalability of results, and subject participation agreement. For instance, a 2013 study linking numerous Twitter users to sensitive information from their financial institutions prompted discussions of when researchers should be required to obtain written consent when using nominally publicly accessible information (</a:t>
            </a:r>
            <a:r>
              <a:rPr lang="en-US" sz="3800" dirty="0" err="1"/>
              <a:t>Danyllo</a:t>
            </a:r>
            <a:r>
              <a:rPr lang="en-US" sz="3800" dirty="0"/>
              <a:t> et al., 2013).</a:t>
            </a:r>
          </a:p>
          <a:p>
            <a:pPr algn="just"/>
            <a:r>
              <a:rPr lang="en-US" sz="3800" dirty="0"/>
              <a:t>Biases in predictive policing. There is much debate over the use and appropriateness of predictive policing—the use of data science by law enforcement to predict crime before it occurs. There is no consensus yet on the effectiveness of this methodology, and civil liberties groups argue that the data used to develop (i.e., train) the models are inherently biased (Hvistendahl, 2016).</a:t>
            </a:r>
          </a:p>
          <a:p>
            <a:pPr algn="just"/>
            <a:r>
              <a:rPr lang="en-US" sz="3800" dirty="0"/>
              <a:t>Surveillance of citizens. China is deploying facial recognition technologies as well as other data science approaches to track individuals and influence behavior. The national goal is to link these surveillance systems by 2020 to “implement a national ‘social credit’ system that would assign every citizen a rating based on how they behave at work, in public venues, and in their financial dealings” (Chin and Lin, 2017).</a:t>
            </a:r>
          </a:p>
          <a:p>
            <a:pPr algn="just"/>
            <a:endParaRPr lang="en-US" dirty="0"/>
          </a:p>
          <a:p>
            <a:pPr algn="just"/>
            <a:endParaRPr lang="en-US" dirty="0"/>
          </a:p>
        </p:txBody>
      </p:sp>
      <p:sp>
        <p:nvSpPr>
          <p:cNvPr id="4" name="Rectangle 3"/>
          <p:cNvSpPr/>
          <p:nvPr/>
        </p:nvSpPr>
        <p:spPr>
          <a:xfrm>
            <a:off x="1476821" y="6373789"/>
            <a:ext cx="4876912" cy="369332"/>
          </a:xfrm>
          <a:prstGeom prst="rect">
            <a:avLst/>
          </a:prstGeom>
        </p:spPr>
        <p:txBody>
          <a:bodyPr wrap="none">
            <a:spAutoFit/>
          </a:bodyPr>
          <a:lstStyle/>
          <a:p>
            <a:r>
              <a:rPr lang="en-US" dirty="0">
                <a:hlinkClick r:id="rId2"/>
              </a:rPr>
              <a:t>https://</a:t>
            </a:r>
            <a:r>
              <a:rPr lang="en-US" dirty="0" smtClean="0">
                <a:hlinkClick r:id="rId2"/>
              </a:rPr>
              <a:t>www.nap.edu/read/25104/chapter/4#15</a:t>
            </a:r>
            <a:r>
              <a:rPr lang="en-US" dirty="0" smtClean="0"/>
              <a:t>  </a:t>
            </a:r>
            <a:endParaRPr lang="en-US" dirty="0"/>
          </a:p>
        </p:txBody>
      </p:sp>
      <p:sp>
        <p:nvSpPr>
          <p:cNvPr id="5" name="Rectangle 4"/>
          <p:cNvSpPr/>
          <p:nvPr/>
        </p:nvSpPr>
        <p:spPr>
          <a:xfrm>
            <a:off x="5421903" y="1005631"/>
            <a:ext cx="6230295" cy="461665"/>
          </a:xfrm>
          <a:prstGeom prst="rect">
            <a:avLst/>
          </a:prstGeom>
          <a:solidFill>
            <a:srgbClr val="FFC000"/>
          </a:solidFill>
        </p:spPr>
        <p:txBody>
          <a:bodyPr wrap="none">
            <a:spAutoFit/>
          </a:bodyPr>
          <a:lstStyle/>
          <a:p>
            <a:r>
              <a:rPr lang="en-US" sz="2400" b="1" dirty="0"/>
              <a:t>Bad Data and Bad Models lead to bad decisions</a:t>
            </a:r>
          </a:p>
        </p:txBody>
      </p:sp>
      <p:sp>
        <p:nvSpPr>
          <p:cNvPr id="2" name="Slide Number Placeholder 1"/>
          <p:cNvSpPr>
            <a:spLocks noGrp="1"/>
          </p:cNvSpPr>
          <p:nvPr>
            <p:ph type="sldNum" sz="quarter" idx="12"/>
          </p:nvPr>
        </p:nvSpPr>
        <p:spPr/>
        <p:txBody>
          <a:bodyPr/>
          <a:lstStyle/>
          <a:p>
            <a:fld id="{71B7BAC7-FE87-40F6-AA24-4F4685D1B022}" type="slidenum">
              <a:rPr lang="en-US" smtClean="0"/>
              <a:t>5</a:t>
            </a:fld>
            <a:endParaRPr lang="en-US"/>
          </a:p>
        </p:txBody>
      </p:sp>
    </p:spTree>
    <p:extLst>
      <p:ext uri="{BB962C8B-B14F-4D97-AF65-F5344CB8AC3E}">
        <p14:creationId xmlns:p14="http://schemas.microsoft.com/office/powerpoint/2010/main" val="221486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818" y="122688"/>
            <a:ext cx="9029700" cy="799997"/>
          </a:xfrm>
        </p:spPr>
        <p:txBody>
          <a:bodyPr>
            <a:normAutofit fontScale="90000"/>
          </a:bodyPr>
          <a:lstStyle/>
          <a:p>
            <a:r>
              <a:rPr lang="en-US" dirty="0" smtClean="0"/>
              <a:t>Why Ethics in Data Science is Important?</a:t>
            </a:r>
            <a:endParaRPr lang="en-US" dirty="0"/>
          </a:p>
        </p:txBody>
      </p:sp>
      <p:pic>
        <p:nvPicPr>
          <p:cNvPr id="5" name="Picture 4"/>
          <p:cNvPicPr>
            <a:picLocks noChangeAspect="1"/>
          </p:cNvPicPr>
          <p:nvPr/>
        </p:nvPicPr>
        <p:blipFill>
          <a:blip r:embed="rId2"/>
          <a:stretch>
            <a:fillRect/>
          </a:stretch>
        </p:blipFill>
        <p:spPr>
          <a:xfrm>
            <a:off x="814633" y="1567041"/>
            <a:ext cx="10246657" cy="4587070"/>
          </a:xfrm>
          <a:prstGeom prst="rect">
            <a:avLst/>
          </a:prstGeom>
        </p:spPr>
      </p:pic>
      <p:sp>
        <p:nvSpPr>
          <p:cNvPr id="6" name="Rectangle 5"/>
          <p:cNvSpPr/>
          <p:nvPr/>
        </p:nvSpPr>
        <p:spPr>
          <a:xfrm>
            <a:off x="1842247" y="6357430"/>
            <a:ext cx="8827053" cy="369332"/>
          </a:xfrm>
          <a:prstGeom prst="rect">
            <a:avLst/>
          </a:prstGeom>
        </p:spPr>
        <p:txBody>
          <a:bodyPr wrap="square">
            <a:spAutoFit/>
          </a:bodyPr>
          <a:lstStyle/>
          <a:p>
            <a:r>
              <a:rPr lang="en-US" dirty="0">
                <a:hlinkClick r:id="rId3"/>
              </a:rPr>
              <a:t>https://</a:t>
            </a:r>
            <a:r>
              <a:rPr lang="en-US" dirty="0" smtClean="0">
                <a:hlinkClick r:id="rId3"/>
              </a:rPr>
              <a:t>idatassist.com/are-ethics-in-data-science-really-that-important</a:t>
            </a:r>
            <a:endParaRPr lang="en-US" dirty="0" smtClean="0"/>
          </a:p>
        </p:txBody>
      </p:sp>
      <p:sp>
        <p:nvSpPr>
          <p:cNvPr id="7" name="Rectangle 6"/>
          <p:cNvSpPr/>
          <p:nvPr/>
        </p:nvSpPr>
        <p:spPr>
          <a:xfrm>
            <a:off x="319548" y="1100809"/>
            <a:ext cx="11872452" cy="400110"/>
          </a:xfrm>
          <a:prstGeom prst="rect">
            <a:avLst/>
          </a:prstGeom>
        </p:spPr>
        <p:txBody>
          <a:bodyPr wrap="square">
            <a:spAutoFit/>
          </a:bodyPr>
          <a:lstStyle/>
          <a:p>
            <a:r>
              <a:rPr lang="en-US" sz="2000" dirty="0"/>
              <a:t>Ethics in data science must be considered and included in every one of the seven steps of the data lifecycle. </a:t>
            </a:r>
          </a:p>
        </p:txBody>
      </p:sp>
      <p:sp>
        <p:nvSpPr>
          <p:cNvPr id="3" name="Slide Number Placeholder 2"/>
          <p:cNvSpPr>
            <a:spLocks noGrp="1"/>
          </p:cNvSpPr>
          <p:nvPr>
            <p:ph type="sldNum" sz="quarter" idx="12"/>
          </p:nvPr>
        </p:nvSpPr>
        <p:spPr/>
        <p:txBody>
          <a:bodyPr/>
          <a:lstStyle/>
          <a:p>
            <a:fld id="{71B7BAC7-FE87-40F6-AA24-4F4685D1B022}" type="slidenum">
              <a:rPr lang="en-US" smtClean="0"/>
              <a:t>6</a:t>
            </a:fld>
            <a:endParaRPr lang="en-US"/>
          </a:p>
        </p:txBody>
      </p:sp>
    </p:spTree>
    <p:extLst>
      <p:ext uri="{BB962C8B-B14F-4D97-AF65-F5344CB8AC3E}">
        <p14:creationId xmlns:p14="http://schemas.microsoft.com/office/powerpoint/2010/main" val="350367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852" y="284852"/>
            <a:ext cx="10523086" cy="1058119"/>
          </a:xfrm>
        </p:spPr>
        <p:txBody>
          <a:bodyPr/>
          <a:lstStyle/>
          <a:p>
            <a:pPr marL="0" indent="0">
              <a:buNone/>
            </a:pPr>
            <a:r>
              <a:rPr lang="en-US" dirty="0" smtClean="0"/>
              <a:t>Five (5) framing </a:t>
            </a:r>
            <a:r>
              <a:rPr lang="en-US" dirty="0"/>
              <a:t>guidelines help us think about building data products </a:t>
            </a:r>
          </a:p>
        </p:txBody>
      </p:sp>
      <p:pic>
        <p:nvPicPr>
          <p:cNvPr id="4" name="Picture 3"/>
          <p:cNvPicPr>
            <a:picLocks noChangeAspect="1"/>
          </p:cNvPicPr>
          <p:nvPr/>
        </p:nvPicPr>
        <p:blipFill>
          <a:blip r:embed="rId2"/>
          <a:stretch>
            <a:fillRect/>
          </a:stretch>
        </p:blipFill>
        <p:spPr>
          <a:xfrm>
            <a:off x="455204" y="1342971"/>
            <a:ext cx="4749585" cy="4692590"/>
          </a:xfrm>
          <a:prstGeom prst="rect">
            <a:avLst/>
          </a:prstGeom>
        </p:spPr>
      </p:pic>
      <p:sp>
        <p:nvSpPr>
          <p:cNvPr id="2" name="Rectangle 1"/>
          <p:cNvSpPr/>
          <p:nvPr/>
        </p:nvSpPr>
        <p:spPr>
          <a:xfrm>
            <a:off x="5614259" y="3148209"/>
            <a:ext cx="6541791" cy="523220"/>
          </a:xfrm>
          <a:prstGeom prst="rect">
            <a:avLst/>
          </a:prstGeom>
        </p:spPr>
        <p:txBody>
          <a:bodyPr wrap="none">
            <a:spAutoFit/>
          </a:bodyPr>
          <a:lstStyle/>
          <a:p>
            <a:r>
              <a:rPr lang="en-US" sz="2800" dirty="0">
                <a:hlinkClick r:id="rId3"/>
              </a:rPr>
              <a:t>https://www.oreilly.com/radar/the-five-cs</a:t>
            </a:r>
            <a:r>
              <a:rPr lang="en-US" sz="2800" dirty="0" smtClean="0">
                <a:hlinkClick r:id="rId3"/>
              </a:rPr>
              <a:t>/</a:t>
            </a:r>
            <a:r>
              <a:rPr lang="en-US" sz="2800" dirty="0" smtClean="0"/>
              <a:t> </a:t>
            </a:r>
            <a:endParaRPr lang="en-US" sz="2800" dirty="0"/>
          </a:p>
        </p:txBody>
      </p:sp>
      <p:sp>
        <p:nvSpPr>
          <p:cNvPr id="6" name="Rectangle 5"/>
          <p:cNvSpPr/>
          <p:nvPr/>
        </p:nvSpPr>
        <p:spPr>
          <a:xfrm>
            <a:off x="5591543" y="1765661"/>
            <a:ext cx="6096000" cy="1384995"/>
          </a:xfrm>
          <a:prstGeom prst="rect">
            <a:avLst/>
          </a:prstGeom>
        </p:spPr>
        <p:txBody>
          <a:bodyPr>
            <a:spAutoFit/>
          </a:bodyPr>
          <a:lstStyle/>
          <a:p>
            <a:r>
              <a:rPr lang="en-US" sz="2800" dirty="0"/>
              <a:t>They’re a framework for implementing the golden rule for data. </a:t>
            </a:r>
            <a:endParaRPr lang="en-US" sz="2800" dirty="0" smtClean="0"/>
          </a:p>
          <a:p>
            <a:r>
              <a:rPr lang="en-US" sz="2800" dirty="0" smtClean="0"/>
              <a:t>Take a </a:t>
            </a:r>
            <a:r>
              <a:rPr lang="en-US" sz="2800" dirty="0"/>
              <a:t>look at them one at a </a:t>
            </a:r>
            <a:r>
              <a:rPr lang="en-US" sz="2800" dirty="0" smtClean="0"/>
              <a:t>time:</a:t>
            </a:r>
            <a:endParaRPr lang="en-US" sz="2800" dirty="0"/>
          </a:p>
        </p:txBody>
      </p:sp>
      <p:sp>
        <p:nvSpPr>
          <p:cNvPr id="7" name="Slide Number Placeholder 6"/>
          <p:cNvSpPr>
            <a:spLocks noGrp="1"/>
          </p:cNvSpPr>
          <p:nvPr>
            <p:ph type="sldNum" sz="quarter" idx="12"/>
          </p:nvPr>
        </p:nvSpPr>
        <p:spPr/>
        <p:txBody>
          <a:bodyPr/>
          <a:lstStyle/>
          <a:p>
            <a:fld id="{71B7BAC7-FE87-40F6-AA24-4F4685D1B022}" type="slidenum">
              <a:rPr lang="en-US" smtClean="0"/>
              <a:t>7</a:t>
            </a:fld>
            <a:endParaRPr lang="en-US"/>
          </a:p>
        </p:txBody>
      </p:sp>
    </p:spTree>
    <p:extLst>
      <p:ext uri="{BB962C8B-B14F-4D97-AF65-F5344CB8AC3E}">
        <p14:creationId xmlns:p14="http://schemas.microsoft.com/office/powerpoint/2010/main" val="363617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8qjmImu1LQ"/>
          <p:cNvPicPr>
            <a:picLocks noGrp="1" noRot="1" noChangeAspect="1"/>
          </p:cNvPicPr>
          <p:nvPr>
            <p:ph idx="1"/>
            <a:videoFile r:link="rId1"/>
          </p:nvPr>
        </p:nvPicPr>
        <p:blipFill>
          <a:blip r:embed="rId3"/>
          <a:stretch>
            <a:fillRect/>
          </a:stretch>
        </p:blipFill>
        <p:spPr>
          <a:xfrm>
            <a:off x="1100904" y="588206"/>
            <a:ext cx="9520700" cy="5355393"/>
          </a:xfrm>
          <a:prstGeom prst="rect">
            <a:avLst/>
          </a:prstGeom>
        </p:spPr>
      </p:pic>
      <p:sp>
        <p:nvSpPr>
          <p:cNvPr id="6" name="Rectangle 5"/>
          <p:cNvSpPr/>
          <p:nvPr/>
        </p:nvSpPr>
        <p:spPr>
          <a:xfrm>
            <a:off x="3059628" y="6149765"/>
            <a:ext cx="5063759" cy="369332"/>
          </a:xfrm>
          <a:prstGeom prst="rect">
            <a:avLst/>
          </a:prstGeom>
        </p:spPr>
        <p:txBody>
          <a:bodyPr wrap="none">
            <a:spAutoFit/>
          </a:bodyPr>
          <a:lstStyle/>
          <a:p>
            <a:r>
              <a:rPr lang="en-US" dirty="0">
                <a:hlinkClick r:id="rId4"/>
              </a:rPr>
              <a:t>https://</a:t>
            </a:r>
            <a:r>
              <a:rPr lang="en-US" dirty="0" smtClean="0">
                <a:hlinkClick r:id="rId4"/>
              </a:rPr>
              <a:t>www.youtube.com/watch?v=s8qjmImu1LQ</a:t>
            </a:r>
            <a:r>
              <a:rPr lang="en-US" dirty="0" smtClean="0"/>
              <a:t>  </a:t>
            </a:r>
            <a:endParaRPr lang="en-US" dirty="0"/>
          </a:p>
        </p:txBody>
      </p:sp>
      <p:sp>
        <p:nvSpPr>
          <p:cNvPr id="2" name="Slide Number Placeholder 1"/>
          <p:cNvSpPr>
            <a:spLocks noGrp="1"/>
          </p:cNvSpPr>
          <p:nvPr>
            <p:ph type="sldNum" sz="quarter" idx="12"/>
          </p:nvPr>
        </p:nvSpPr>
        <p:spPr/>
        <p:txBody>
          <a:bodyPr/>
          <a:lstStyle/>
          <a:p>
            <a:fld id="{71B7BAC7-FE87-40F6-AA24-4F4685D1B022}" type="slidenum">
              <a:rPr lang="en-US" smtClean="0"/>
              <a:t>8</a:t>
            </a:fld>
            <a:endParaRPr lang="en-US"/>
          </a:p>
        </p:txBody>
      </p:sp>
    </p:spTree>
    <p:extLst>
      <p:ext uri="{BB962C8B-B14F-4D97-AF65-F5344CB8AC3E}">
        <p14:creationId xmlns:p14="http://schemas.microsoft.com/office/powerpoint/2010/main" val="182078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979" y="110359"/>
            <a:ext cx="10099085" cy="590366"/>
          </a:xfrm>
        </p:spPr>
        <p:txBody>
          <a:bodyPr>
            <a:normAutofit fontScale="90000"/>
          </a:bodyPr>
          <a:lstStyle/>
          <a:p>
            <a:r>
              <a:rPr lang="en-US" b="1" dirty="0" smtClean="0"/>
              <a:t>Existing Ethical Codes Addressing Data</a:t>
            </a:r>
            <a:endParaRPr lang="en-US" b="1" dirty="0"/>
          </a:p>
        </p:txBody>
      </p:sp>
      <p:sp>
        <p:nvSpPr>
          <p:cNvPr id="3" name="Content Placeholder 2"/>
          <p:cNvSpPr>
            <a:spLocks noGrp="1"/>
          </p:cNvSpPr>
          <p:nvPr>
            <p:ph idx="1"/>
          </p:nvPr>
        </p:nvSpPr>
        <p:spPr>
          <a:xfrm>
            <a:off x="309718" y="1002122"/>
            <a:ext cx="11029335" cy="1675931"/>
          </a:xfrm>
        </p:spPr>
        <p:txBody>
          <a:bodyPr/>
          <a:lstStyle/>
          <a:p>
            <a:pPr lvl="0">
              <a:buClr>
                <a:srgbClr val="A5A5A5"/>
              </a:buClr>
            </a:pPr>
            <a:r>
              <a:rPr lang="en-US" sz="2400" dirty="0" smtClean="0"/>
              <a:t>ACM </a:t>
            </a:r>
            <a:r>
              <a:rPr lang="en-US" sz="2400" dirty="0">
                <a:solidFill>
                  <a:prstClr val="black"/>
                </a:solidFill>
                <a:hlinkClick r:id="rId2"/>
              </a:rPr>
              <a:t>http://ethics.acm.org/code-of-ethics/</a:t>
            </a:r>
            <a:endParaRPr lang="en-US" sz="2400" dirty="0">
              <a:solidFill>
                <a:prstClr val="black"/>
              </a:solidFill>
            </a:endParaRPr>
          </a:p>
          <a:p>
            <a:r>
              <a:rPr lang="en-US" sz="2400" dirty="0" smtClean="0"/>
              <a:t>IEEE </a:t>
            </a:r>
            <a:r>
              <a:rPr lang="en-US" sz="2400" dirty="0">
                <a:hlinkClick r:id="rId3"/>
              </a:rPr>
              <a:t>https://www.ieee.org/about/compliance.html</a:t>
            </a:r>
            <a:endParaRPr lang="en-US" sz="2400" dirty="0" smtClean="0"/>
          </a:p>
          <a:p>
            <a:r>
              <a:rPr lang="en-US" sz="2400" dirty="0" smtClean="0"/>
              <a:t>ASA </a:t>
            </a:r>
            <a:r>
              <a:rPr lang="en-US" sz="2400" dirty="0">
                <a:hlinkClick r:id="rId4"/>
              </a:rPr>
              <a:t>https://</a:t>
            </a:r>
            <a:r>
              <a:rPr lang="en-US" sz="2400" dirty="0" smtClean="0">
                <a:hlinkClick r:id="rId4"/>
              </a:rPr>
              <a:t>www.amstat.org/ASA/Your-Career/Ethical-Guidelines-for-Statistical-Practice.aspx</a:t>
            </a:r>
            <a:endParaRPr lang="en-US" sz="2400" dirty="0" smtClean="0"/>
          </a:p>
        </p:txBody>
      </p:sp>
      <p:sp>
        <p:nvSpPr>
          <p:cNvPr id="4" name="Rectangle 3"/>
          <p:cNvSpPr/>
          <p:nvPr/>
        </p:nvSpPr>
        <p:spPr>
          <a:xfrm>
            <a:off x="0" y="6282807"/>
            <a:ext cx="8562668" cy="369332"/>
          </a:xfrm>
          <a:prstGeom prst="rect">
            <a:avLst/>
          </a:prstGeom>
        </p:spPr>
        <p:txBody>
          <a:bodyPr wrap="square">
            <a:spAutoFit/>
          </a:bodyPr>
          <a:lstStyle/>
          <a:p>
            <a:r>
              <a:rPr lang="en-US" dirty="0">
                <a:hlinkClick r:id="rId5"/>
              </a:rPr>
              <a:t>https://www.wired.com/story/should-data-scientists-adhere-to-a-hippocratic-oath</a:t>
            </a:r>
            <a:r>
              <a:rPr lang="en-US" dirty="0" smtClean="0">
                <a:hlinkClick r:id="rId5"/>
              </a:rPr>
              <a:t>/</a:t>
            </a:r>
            <a:endParaRPr lang="en-US" dirty="0" smtClean="0"/>
          </a:p>
        </p:txBody>
      </p:sp>
      <p:pic>
        <p:nvPicPr>
          <p:cNvPr id="5" name="Picture 4"/>
          <p:cNvPicPr>
            <a:picLocks noChangeAspect="1"/>
          </p:cNvPicPr>
          <p:nvPr/>
        </p:nvPicPr>
        <p:blipFill>
          <a:blip r:embed="rId6"/>
          <a:stretch>
            <a:fillRect/>
          </a:stretch>
        </p:blipFill>
        <p:spPr>
          <a:xfrm>
            <a:off x="166228" y="4901682"/>
            <a:ext cx="11172825" cy="1381125"/>
          </a:xfrm>
          <a:prstGeom prst="rect">
            <a:avLst/>
          </a:prstGeom>
        </p:spPr>
      </p:pic>
      <p:sp>
        <p:nvSpPr>
          <p:cNvPr id="6" name="Rectangle 5"/>
          <p:cNvSpPr/>
          <p:nvPr/>
        </p:nvSpPr>
        <p:spPr>
          <a:xfrm>
            <a:off x="309717" y="2820371"/>
            <a:ext cx="6268063" cy="1938992"/>
          </a:xfrm>
          <a:prstGeom prst="rect">
            <a:avLst/>
          </a:prstGeom>
          <a:solidFill>
            <a:schemeClr val="accent1">
              <a:lumMod val="60000"/>
              <a:lumOff val="40000"/>
            </a:schemeClr>
          </a:solidFill>
        </p:spPr>
        <p:txBody>
          <a:bodyPr wrap="square">
            <a:spAutoFit/>
          </a:bodyPr>
          <a:lstStyle/>
          <a:p>
            <a:pPr lvl="0"/>
            <a:r>
              <a:rPr lang="en-US" sz="2400" dirty="0">
                <a:solidFill>
                  <a:prstClr val="black"/>
                </a:solidFill>
                <a:latin typeface="Century Gothic" panose="020B0502020202020204"/>
              </a:rPr>
              <a:t>Need a </a:t>
            </a:r>
            <a:r>
              <a:rPr lang="en-US" sz="2400" b="1" dirty="0">
                <a:solidFill>
                  <a:prstClr val="black"/>
                </a:solidFill>
                <a:latin typeface="Century Gothic" panose="020B0502020202020204"/>
              </a:rPr>
              <a:t>consensus</a:t>
            </a:r>
            <a:r>
              <a:rPr lang="en-US" sz="2400" dirty="0">
                <a:solidFill>
                  <a:prstClr val="black"/>
                </a:solidFill>
                <a:latin typeface="Century Gothic" panose="020B0502020202020204"/>
              </a:rPr>
              <a:t> that ethical standards need to come form within data science itself, as well as from legislators, grassroots movements and other stakeholders.</a:t>
            </a:r>
          </a:p>
        </p:txBody>
      </p:sp>
      <p:pic>
        <p:nvPicPr>
          <p:cNvPr id="7" name="Picture 6"/>
          <p:cNvPicPr>
            <a:picLocks noChangeAspect="1"/>
          </p:cNvPicPr>
          <p:nvPr/>
        </p:nvPicPr>
        <p:blipFill>
          <a:blip r:embed="rId7"/>
          <a:stretch>
            <a:fillRect/>
          </a:stretch>
        </p:blipFill>
        <p:spPr>
          <a:xfrm>
            <a:off x="7296878" y="2678053"/>
            <a:ext cx="3882399" cy="1986135"/>
          </a:xfrm>
          <a:prstGeom prst="rect">
            <a:avLst/>
          </a:prstGeom>
        </p:spPr>
      </p:pic>
      <p:sp>
        <p:nvSpPr>
          <p:cNvPr id="8" name="Slide Number Placeholder 7"/>
          <p:cNvSpPr>
            <a:spLocks noGrp="1"/>
          </p:cNvSpPr>
          <p:nvPr>
            <p:ph type="sldNum" sz="quarter" idx="12"/>
          </p:nvPr>
        </p:nvSpPr>
        <p:spPr/>
        <p:txBody>
          <a:bodyPr/>
          <a:lstStyle/>
          <a:p>
            <a:fld id="{71B7BAC7-FE87-40F6-AA24-4F4685D1B022}" type="slidenum">
              <a:rPr lang="en-US" smtClean="0"/>
              <a:t>9</a:t>
            </a:fld>
            <a:endParaRPr lang="en-US"/>
          </a:p>
        </p:txBody>
      </p:sp>
    </p:spTree>
    <p:extLst>
      <p:ext uri="{BB962C8B-B14F-4D97-AF65-F5344CB8AC3E}">
        <p14:creationId xmlns:p14="http://schemas.microsoft.com/office/powerpoint/2010/main" val="98571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slides.potx" id="{E8493412-85DD-4641-9E8A-937B29FD6AA2}" vid="{77E91E09-5010-404D-ADF4-B79FA46D7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6253D857-4181-4777-8893-6E45A690F9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DEDD01B8-816B-49B7-8C81-03AB51D87C54}">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654</TotalTime>
  <Words>1992</Words>
  <Application>Microsoft Office PowerPoint</Application>
  <PresentationFormat>Widescreen</PresentationFormat>
  <Paragraphs>176</Paragraphs>
  <Slides>32</Slides>
  <Notes>2</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Cambria</vt:lpstr>
      <vt:lpstr>Century Gothic</vt:lpstr>
      <vt:lpstr>Courier New</vt:lpstr>
      <vt:lpstr>Libre Franklin</vt:lpstr>
      <vt:lpstr>Wingdings</vt:lpstr>
      <vt:lpstr>Cloud skipper design template</vt:lpstr>
      <vt:lpstr>IN  DATA SCIENCE</vt:lpstr>
      <vt:lpstr>PowerPoint Presentation</vt:lpstr>
      <vt:lpstr>What are Ethics?</vt:lpstr>
      <vt:lpstr>Why Ethics in Data Science is Important?</vt:lpstr>
      <vt:lpstr>PowerPoint Presentation</vt:lpstr>
      <vt:lpstr>Why Ethics in Data Science is Important?</vt:lpstr>
      <vt:lpstr>PowerPoint Presentation</vt:lpstr>
      <vt:lpstr>PowerPoint Presentation</vt:lpstr>
      <vt:lpstr>Existing Ethical Codes Addressing Data</vt:lpstr>
      <vt:lpstr>PowerPoint Presentation</vt:lpstr>
      <vt:lpstr>PowerPoint Presentation</vt:lpstr>
      <vt:lpstr>PowerPoint Presentation</vt:lpstr>
      <vt:lpstr>PowerPoint Presentation</vt:lpstr>
      <vt:lpstr>PowerPoint Presentation</vt:lpstr>
      <vt:lpstr>The Explicit and Implicit Digital You</vt:lpstr>
      <vt:lpstr>The Explicit vs Implicit Digital You</vt:lpstr>
      <vt:lpstr>Ethics Matters</vt:lpstr>
      <vt:lpstr>Informed Consent</vt:lpstr>
      <vt:lpstr>Data Ownership</vt:lpstr>
      <vt:lpstr>Privacy</vt:lpstr>
      <vt:lpstr>PowerPoint Presentation</vt:lpstr>
      <vt:lpstr>WayBack Machine</vt:lpstr>
      <vt:lpstr>Right to be forgotten</vt:lpstr>
      <vt:lpstr>Collection vs Use</vt:lpstr>
      <vt:lpstr>Loss of Privacy</vt:lpstr>
      <vt:lpstr>Underestimating Analysis</vt:lpstr>
      <vt:lpstr>Anonymity</vt:lpstr>
      <vt:lpstr>Many transactions need ID</vt:lpstr>
      <vt:lpstr>Case Study</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DATA SCIENCE</dc:title>
  <dc:creator>Salimah</dc:creator>
  <cp:lastModifiedBy>Salimah</cp:lastModifiedBy>
  <cp:revision>59</cp:revision>
  <cp:lastPrinted>2019-09-30T09:19:49Z</cp:lastPrinted>
  <dcterms:created xsi:type="dcterms:W3CDTF">2019-08-20T05:12:04Z</dcterms:created>
  <dcterms:modified xsi:type="dcterms:W3CDTF">2019-09-30T09:23:25Z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